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4" r:id="rId2"/>
    <p:sldId id="441" r:id="rId3"/>
    <p:sldId id="487" r:id="rId4"/>
    <p:sldId id="447" r:id="rId5"/>
    <p:sldId id="450" r:id="rId6"/>
    <p:sldId id="451" r:id="rId7"/>
    <p:sldId id="464" r:id="rId8"/>
    <p:sldId id="467" r:id="rId9"/>
    <p:sldId id="469" r:id="rId10"/>
    <p:sldId id="470" r:id="rId11"/>
    <p:sldId id="476" r:id="rId12"/>
    <p:sldId id="477" r:id="rId13"/>
    <p:sldId id="489" r:id="rId14"/>
    <p:sldId id="497" r:id="rId15"/>
  </p:sldIdLst>
  <p:sldSz cx="11017250" cy="8208963"/>
  <p:notesSz cx="7099300" cy="10234613"/>
  <p:defaultTextStyle>
    <a:defPPr>
      <a:defRPr lang="zh-CN"/>
    </a:defPPr>
    <a:lvl1pPr algn="ctr" rtl="0" fontAlgn="base">
      <a:lnSpc>
        <a:spcPct val="140000"/>
      </a:lnSpc>
      <a:spcBef>
        <a:spcPct val="0"/>
      </a:spcBef>
      <a:spcAft>
        <a:spcPct val="0"/>
      </a:spcAft>
      <a:defRPr kumimoji="1" sz="2100" kern="1200">
        <a:solidFill>
          <a:schemeClr val="bg1"/>
        </a:solidFill>
        <a:latin typeface="Arial" charset="0"/>
        <a:ea typeface="华文新魏" pitchFamily="2" charset="-122"/>
        <a:cs typeface="+mn-cs"/>
      </a:defRPr>
    </a:lvl1pPr>
    <a:lvl2pPr marL="457200" algn="ctr" rtl="0" fontAlgn="base">
      <a:lnSpc>
        <a:spcPct val="140000"/>
      </a:lnSpc>
      <a:spcBef>
        <a:spcPct val="0"/>
      </a:spcBef>
      <a:spcAft>
        <a:spcPct val="0"/>
      </a:spcAft>
      <a:defRPr kumimoji="1" sz="2100" kern="1200">
        <a:solidFill>
          <a:schemeClr val="bg1"/>
        </a:solidFill>
        <a:latin typeface="Arial" charset="0"/>
        <a:ea typeface="华文新魏" pitchFamily="2" charset="-122"/>
        <a:cs typeface="+mn-cs"/>
      </a:defRPr>
    </a:lvl2pPr>
    <a:lvl3pPr marL="914400" algn="ctr" rtl="0" fontAlgn="base">
      <a:lnSpc>
        <a:spcPct val="140000"/>
      </a:lnSpc>
      <a:spcBef>
        <a:spcPct val="0"/>
      </a:spcBef>
      <a:spcAft>
        <a:spcPct val="0"/>
      </a:spcAft>
      <a:defRPr kumimoji="1" sz="2100" kern="1200">
        <a:solidFill>
          <a:schemeClr val="bg1"/>
        </a:solidFill>
        <a:latin typeface="Arial" charset="0"/>
        <a:ea typeface="华文新魏" pitchFamily="2" charset="-122"/>
        <a:cs typeface="+mn-cs"/>
      </a:defRPr>
    </a:lvl3pPr>
    <a:lvl4pPr marL="1371600" algn="ctr" rtl="0" fontAlgn="base">
      <a:lnSpc>
        <a:spcPct val="140000"/>
      </a:lnSpc>
      <a:spcBef>
        <a:spcPct val="0"/>
      </a:spcBef>
      <a:spcAft>
        <a:spcPct val="0"/>
      </a:spcAft>
      <a:defRPr kumimoji="1" sz="2100" kern="1200">
        <a:solidFill>
          <a:schemeClr val="bg1"/>
        </a:solidFill>
        <a:latin typeface="Arial" charset="0"/>
        <a:ea typeface="华文新魏" pitchFamily="2" charset="-122"/>
        <a:cs typeface="+mn-cs"/>
      </a:defRPr>
    </a:lvl4pPr>
    <a:lvl5pPr marL="1828800" algn="ctr" rtl="0" fontAlgn="base">
      <a:lnSpc>
        <a:spcPct val="140000"/>
      </a:lnSpc>
      <a:spcBef>
        <a:spcPct val="0"/>
      </a:spcBef>
      <a:spcAft>
        <a:spcPct val="0"/>
      </a:spcAft>
      <a:defRPr kumimoji="1" sz="2100" kern="1200">
        <a:solidFill>
          <a:schemeClr val="bg1"/>
        </a:solidFill>
        <a:latin typeface="Arial" charset="0"/>
        <a:ea typeface="华文新魏" pitchFamily="2" charset="-122"/>
        <a:cs typeface="+mn-cs"/>
      </a:defRPr>
    </a:lvl5pPr>
    <a:lvl6pPr marL="2286000" algn="l" defTabSz="914400" rtl="0" eaLnBrk="1" latinLnBrk="0" hangingPunct="1">
      <a:defRPr kumimoji="1" sz="2100" kern="1200">
        <a:solidFill>
          <a:schemeClr val="bg1"/>
        </a:solidFill>
        <a:latin typeface="Arial" charset="0"/>
        <a:ea typeface="华文新魏" pitchFamily="2" charset="-122"/>
        <a:cs typeface="+mn-cs"/>
      </a:defRPr>
    </a:lvl6pPr>
    <a:lvl7pPr marL="2743200" algn="l" defTabSz="914400" rtl="0" eaLnBrk="1" latinLnBrk="0" hangingPunct="1">
      <a:defRPr kumimoji="1" sz="2100" kern="1200">
        <a:solidFill>
          <a:schemeClr val="bg1"/>
        </a:solidFill>
        <a:latin typeface="Arial" charset="0"/>
        <a:ea typeface="华文新魏" pitchFamily="2" charset="-122"/>
        <a:cs typeface="+mn-cs"/>
      </a:defRPr>
    </a:lvl7pPr>
    <a:lvl8pPr marL="3200400" algn="l" defTabSz="914400" rtl="0" eaLnBrk="1" latinLnBrk="0" hangingPunct="1">
      <a:defRPr kumimoji="1" sz="2100" kern="1200">
        <a:solidFill>
          <a:schemeClr val="bg1"/>
        </a:solidFill>
        <a:latin typeface="Arial" charset="0"/>
        <a:ea typeface="华文新魏" pitchFamily="2" charset="-122"/>
        <a:cs typeface="+mn-cs"/>
      </a:defRPr>
    </a:lvl8pPr>
    <a:lvl9pPr marL="3657600" algn="l" defTabSz="914400" rtl="0" eaLnBrk="1" latinLnBrk="0" hangingPunct="1">
      <a:defRPr kumimoji="1" sz="2100" kern="1200">
        <a:solidFill>
          <a:schemeClr val="bg1"/>
        </a:solidFill>
        <a:latin typeface="Arial" charset="0"/>
        <a:ea typeface="华文新魏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3">
          <p15:clr>
            <a:srgbClr val="A4A3A4"/>
          </p15:clr>
        </p15:guide>
        <p15:guide id="2" orient="horz" pos="1149">
          <p15:clr>
            <a:srgbClr val="A4A3A4"/>
          </p15:clr>
        </p15:guide>
        <p15:guide id="3" orient="horz" pos="977">
          <p15:clr>
            <a:srgbClr val="A4A3A4"/>
          </p15:clr>
        </p15:guide>
        <p15:guide id="4" orient="horz" pos="5170">
          <p15:clr>
            <a:srgbClr val="A4A3A4"/>
          </p15:clr>
        </p15:guide>
        <p15:guide id="5" pos="3456">
          <p15:clr>
            <a:srgbClr val="A4A3A4"/>
          </p15:clr>
        </p15:guide>
        <p15:guide id="6" pos="576">
          <p15:clr>
            <a:srgbClr val="A4A3A4"/>
          </p15:clr>
        </p15:guide>
        <p15:guide id="7" pos="1843">
          <p15:clr>
            <a:srgbClr val="A4A3A4"/>
          </p15:clr>
        </p15:guide>
        <p15:guide id="8" pos="1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FCC00"/>
    <a:srgbClr val="FF9900"/>
    <a:srgbClr val="990033"/>
    <a:srgbClr val="990099"/>
    <a:srgbClr val="CC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3103" autoAdjust="0"/>
  </p:normalViewPr>
  <p:slideViewPr>
    <p:cSldViewPr>
      <p:cViewPr varScale="1">
        <p:scale>
          <a:sx n="67" d="100"/>
          <a:sy n="67" d="100"/>
        </p:scale>
        <p:origin x="1454" y="58"/>
      </p:cViewPr>
      <p:guideLst>
        <p:guide orient="horz" pos="2643"/>
        <p:guide orient="horz" pos="1149"/>
        <p:guide orient="horz" pos="977"/>
        <p:guide orient="horz" pos="5170"/>
        <p:guide pos="3456"/>
        <p:guide pos="576"/>
        <p:guide pos="1843"/>
        <p:guide pos="138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l" defTabSz="942975">
              <a:lnSpc>
                <a:spcPct val="100000"/>
              </a:lnSpc>
              <a:defRPr sz="1200">
                <a:solidFill>
                  <a:schemeClr val="tx1"/>
                </a:solidFill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 defTabSz="942975">
              <a:lnSpc>
                <a:spcPct val="100000"/>
              </a:lnSpc>
              <a:defRPr sz="1200">
                <a:solidFill>
                  <a:schemeClr val="tx1"/>
                </a:solidFill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l" defTabSz="942975">
              <a:lnSpc>
                <a:spcPct val="100000"/>
              </a:lnSpc>
              <a:defRPr sz="1200">
                <a:solidFill>
                  <a:schemeClr val="tx1"/>
                </a:solidFill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 defTabSz="942975">
              <a:lnSpc>
                <a:spcPct val="100000"/>
              </a:lnSpc>
              <a:defRPr sz="1200">
                <a:solidFill>
                  <a:schemeClr val="tx1"/>
                </a:solidFill>
                <a:ea typeface="宋体" charset="-122"/>
              </a:defRPr>
            </a:lvl1pPr>
          </a:lstStyle>
          <a:p>
            <a:pPr>
              <a:defRPr/>
            </a:pPr>
            <a:fld id="{F6B9D5EB-969A-4B87-9203-7FAC90FB78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l" defTabSz="942975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 defTabSz="942975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9488" y="768350"/>
            <a:ext cx="51498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l" defTabSz="942975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 defTabSz="942975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</a:lstStyle>
          <a:p>
            <a:pPr>
              <a:defRPr/>
            </a:pPr>
            <a:fld id="{2A8D08FC-E792-422F-B562-DD4E97A59E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D08FC-E792-422F-B562-DD4E97A59E8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088" y="2549525"/>
            <a:ext cx="9364662" cy="17605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52588" y="4651375"/>
            <a:ext cx="7712075" cy="20986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31198-892A-43A1-9A3B-C4FC67BF06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E796-07EC-40D4-BEC2-7EB551EADF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12138" y="100013"/>
            <a:ext cx="2717800" cy="71961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150" y="100013"/>
            <a:ext cx="8002588" cy="71961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52517-E184-4EBB-9DCE-7C7F9EE8D1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0" y="100013"/>
            <a:ext cx="10872788" cy="730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27088" y="2371725"/>
            <a:ext cx="9363075" cy="492442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2B90-5B37-4F6E-B28C-B6324C2017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A6916-DCD6-424D-8933-29C6886A8D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9950" y="5275263"/>
            <a:ext cx="9364663" cy="16303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69950" y="3479800"/>
            <a:ext cx="9364663" cy="17954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D7ECD-BBBD-4292-82AF-2608A62CA2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088" y="2371725"/>
            <a:ext cx="4605337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84825" y="2371725"/>
            <a:ext cx="4605338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5C19-2101-4159-BE7B-7657D5D705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0863" y="328613"/>
            <a:ext cx="9915525" cy="13684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50863" y="1836738"/>
            <a:ext cx="4867275" cy="766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0863" y="2603500"/>
            <a:ext cx="4867275" cy="472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595938" y="1836738"/>
            <a:ext cx="4870450" cy="766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595938" y="2603500"/>
            <a:ext cx="4870450" cy="472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182B-B002-431B-83A9-CA71995CE5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840A-9622-45F9-B309-385A84C9AA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9CA91-D152-48D9-9C99-7AB217C4C3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0863" y="327025"/>
            <a:ext cx="3624262" cy="1390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06888" y="327025"/>
            <a:ext cx="6159500" cy="7005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0863" y="1717675"/>
            <a:ext cx="3624262" cy="5614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95EBD-A5C7-41D3-932A-183240B910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9000" y="5746750"/>
            <a:ext cx="6610350" cy="6778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59000" y="733425"/>
            <a:ext cx="6610350" cy="492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59000" y="6424613"/>
            <a:ext cx="6610350" cy="963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FE687-DDB9-48F1-8D31-6C56AE1F9A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Click="0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0"/>
            <a:ext cx="11017250" cy="1003300"/>
          </a:xfrm>
          <a:prstGeom prst="rect">
            <a:avLst/>
          </a:prstGeom>
          <a:solidFill>
            <a:srgbClr val="0000C6"/>
          </a:solidFill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 anchor="ctr">
            <a:spAutoFit/>
          </a:bodyPr>
          <a:lstStyle/>
          <a:p>
            <a:pPr>
              <a:defRPr/>
            </a:pPr>
            <a:endParaRPr lang="zh-CN" altLang="en-US" sz="19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7150" y="100013"/>
            <a:ext cx="108727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09" tIns="54805" rIns="109609" bIns="548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371725"/>
            <a:ext cx="93630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09" tIns="54805" rIns="109609" bIns="54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088" y="7478713"/>
            <a:ext cx="22955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09" tIns="54805" rIns="109609" bIns="5480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7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63963" y="7478713"/>
            <a:ext cx="34893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609" tIns="54805" rIns="109609" bIns="5480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700">
                <a:solidFill>
                  <a:schemeClr val="tx1"/>
                </a:solidFill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50" y="7585075"/>
            <a:ext cx="8223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4805" rIns="0" bIns="54805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700">
                <a:solidFill>
                  <a:srgbClr val="000000"/>
                </a:solidFill>
                <a:latin typeface="Verdana" pitchFamily="34" charset="0"/>
                <a:ea typeface="宋体" charset="-122"/>
              </a:defRPr>
            </a:lvl1pPr>
          </a:lstStyle>
          <a:p>
            <a:pPr>
              <a:defRPr/>
            </a:pPr>
            <a:fld id="{AC238D07-FA6D-42C9-BE70-F454FBF77B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2" name="Picture 8" descr="蓝底白字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417050" y="7510463"/>
            <a:ext cx="1600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Gri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001713"/>
            <a:ext cx="5221288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>
    <p:cover dir="d"/>
  </p:transition>
  <p:hf hdr="0" ftr="0" dt="0"/>
  <p:txStyles>
    <p:titleStyle>
      <a:lvl1pPr algn="l" defTabSz="1095375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bg1"/>
          </a:solidFill>
          <a:latin typeface="+mj-lt"/>
          <a:ea typeface="+mj-ea"/>
          <a:cs typeface="+mj-cs"/>
        </a:defRPr>
      </a:lvl1pPr>
      <a:lvl2pPr algn="l" defTabSz="1095375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bg1"/>
          </a:solidFill>
          <a:latin typeface="Verdana" pitchFamily="34" charset="0"/>
          <a:ea typeface="宋体" charset="-122"/>
        </a:defRPr>
      </a:lvl2pPr>
      <a:lvl3pPr algn="l" defTabSz="1095375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bg1"/>
          </a:solidFill>
          <a:latin typeface="Verdana" pitchFamily="34" charset="0"/>
          <a:ea typeface="宋体" charset="-122"/>
        </a:defRPr>
      </a:lvl3pPr>
      <a:lvl4pPr algn="l" defTabSz="1095375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bg1"/>
          </a:solidFill>
          <a:latin typeface="Verdana" pitchFamily="34" charset="0"/>
          <a:ea typeface="宋体" charset="-122"/>
        </a:defRPr>
      </a:lvl4pPr>
      <a:lvl5pPr algn="l" defTabSz="1095375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bg1"/>
          </a:solidFill>
          <a:latin typeface="Verdana" pitchFamily="34" charset="0"/>
          <a:ea typeface="宋体" charset="-122"/>
        </a:defRPr>
      </a:lvl5pPr>
      <a:lvl6pPr marL="457200" algn="l" defTabSz="1095375" rtl="0" fontAlgn="base">
        <a:spcBef>
          <a:spcPct val="0"/>
        </a:spcBef>
        <a:spcAft>
          <a:spcPct val="0"/>
        </a:spcAft>
        <a:defRPr kumimoji="1" sz="4300">
          <a:solidFill>
            <a:schemeClr val="bg1"/>
          </a:solidFill>
          <a:latin typeface="Verdana" pitchFamily="34" charset="0"/>
          <a:ea typeface="宋体" charset="-122"/>
        </a:defRPr>
      </a:lvl6pPr>
      <a:lvl7pPr marL="914400" algn="l" defTabSz="1095375" rtl="0" fontAlgn="base">
        <a:spcBef>
          <a:spcPct val="0"/>
        </a:spcBef>
        <a:spcAft>
          <a:spcPct val="0"/>
        </a:spcAft>
        <a:defRPr kumimoji="1" sz="4300">
          <a:solidFill>
            <a:schemeClr val="bg1"/>
          </a:solidFill>
          <a:latin typeface="Verdana" pitchFamily="34" charset="0"/>
          <a:ea typeface="宋体" charset="-122"/>
        </a:defRPr>
      </a:lvl7pPr>
      <a:lvl8pPr marL="1371600" algn="l" defTabSz="1095375" rtl="0" fontAlgn="base">
        <a:spcBef>
          <a:spcPct val="0"/>
        </a:spcBef>
        <a:spcAft>
          <a:spcPct val="0"/>
        </a:spcAft>
        <a:defRPr kumimoji="1" sz="4300">
          <a:solidFill>
            <a:schemeClr val="bg1"/>
          </a:solidFill>
          <a:latin typeface="Verdana" pitchFamily="34" charset="0"/>
          <a:ea typeface="宋体" charset="-122"/>
        </a:defRPr>
      </a:lvl8pPr>
      <a:lvl9pPr marL="1828800" algn="l" defTabSz="1095375" rtl="0" fontAlgn="base">
        <a:spcBef>
          <a:spcPct val="0"/>
        </a:spcBef>
        <a:spcAft>
          <a:spcPct val="0"/>
        </a:spcAft>
        <a:defRPr kumimoji="1" sz="4300">
          <a:solidFill>
            <a:schemeClr val="bg1"/>
          </a:solidFill>
          <a:latin typeface="Verdana" pitchFamily="34" charset="0"/>
          <a:ea typeface="宋体" charset="-122"/>
        </a:defRPr>
      </a:lvl9pPr>
    </p:titleStyle>
    <p:bodyStyle>
      <a:lvl1pPr marL="411163" indent="-411163" algn="l" defTabSz="1095375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0000"/>
          </a:solidFill>
          <a:latin typeface="+mn-lt"/>
          <a:ea typeface="+mn-ea"/>
          <a:cs typeface="+mn-cs"/>
        </a:defRPr>
      </a:lvl1pPr>
      <a:lvl2pPr marL="890588" indent="-342900" algn="l" defTabSz="1095375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rgbClr val="000000"/>
          </a:solidFill>
          <a:latin typeface="+mn-lt"/>
          <a:ea typeface="+mn-ea"/>
        </a:defRPr>
      </a:lvl2pPr>
      <a:lvl3pPr marL="1370013" indent="-274638" algn="l" defTabSz="1095375" rtl="0" eaLnBrk="0" fontAlgn="base" hangingPunct="0">
        <a:spcBef>
          <a:spcPct val="20000"/>
        </a:spcBef>
        <a:spcAft>
          <a:spcPct val="0"/>
        </a:spcAft>
        <a:buChar char="•"/>
        <a:defRPr kumimoji="1" sz="1900">
          <a:solidFill>
            <a:srgbClr val="000000"/>
          </a:solidFill>
          <a:latin typeface="+mn-lt"/>
          <a:ea typeface="+mn-ea"/>
        </a:defRPr>
      </a:lvl3pPr>
      <a:lvl4pPr marL="1917700" indent="-273050" algn="l" defTabSz="1095375" rtl="0" eaLnBrk="0" fontAlgn="base" hangingPunct="0">
        <a:spcBef>
          <a:spcPct val="20000"/>
        </a:spcBef>
        <a:spcAft>
          <a:spcPct val="0"/>
        </a:spcAft>
        <a:buChar char="–"/>
        <a:defRPr kumimoji="1" sz="1700">
          <a:solidFill>
            <a:srgbClr val="000000"/>
          </a:solidFill>
          <a:latin typeface="+mn-lt"/>
          <a:ea typeface="+mn-ea"/>
        </a:defRPr>
      </a:lvl4pPr>
      <a:lvl5pPr marL="2466975" indent="-274638" algn="l" defTabSz="1095375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rgbClr val="000000"/>
          </a:solidFill>
          <a:latin typeface="+mn-lt"/>
          <a:ea typeface="+mn-ea"/>
        </a:defRPr>
      </a:lvl5pPr>
      <a:lvl6pPr marL="2924175" indent="-274638" algn="l" defTabSz="1095375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rgbClr val="000000"/>
          </a:solidFill>
          <a:latin typeface="+mn-lt"/>
          <a:ea typeface="+mn-ea"/>
        </a:defRPr>
      </a:lvl6pPr>
      <a:lvl7pPr marL="3381375" indent="-274638" algn="l" defTabSz="1095375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rgbClr val="000000"/>
          </a:solidFill>
          <a:latin typeface="+mn-lt"/>
          <a:ea typeface="+mn-ea"/>
        </a:defRPr>
      </a:lvl7pPr>
      <a:lvl8pPr marL="3838575" indent="-274638" algn="l" defTabSz="1095375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rgbClr val="000000"/>
          </a:solidFill>
          <a:latin typeface="+mn-lt"/>
          <a:ea typeface="+mn-ea"/>
        </a:defRPr>
      </a:lvl8pPr>
      <a:lvl9pPr marL="4295775" indent="-274638" algn="l" defTabSz="1095375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5375">
              <a:defRPr/>
            </a:pPr>
            <a:fld id="{B38432BA-E09D-4F6A-BC3A-8DEE8741BDB5}" type="slidenum">
              <a:rPr lang="en-US" altLang="zh-CN">
                <a:latin typeface="+mn-lt"/>
                <a:ea typeface="+mn-ea"/>
              </a:rPr>
              <a:pPr defTabSz="1095375">
                <a:defRPr/>
              </a:pPr>
              <a:t>0</a:t>
            </a:fld>
            <a:endParaRPr lang="en-US" altLang="zh-CN">
              <a:latin typeface="+mn-lt"/>
              <a:ea typeface="+mn-ea"/>
            </a:endParaRPr>
          </a:p>
        </p:txBody>
      </p:sp>
      <p:sp>
        <p:nvSpPr>
          <p:cNvPr id="205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577975" y="3922713"/>
            <a:ext cx="7712075" cy="2097087"/>
          </a:xfrm>
          <a:noFill/>
        </p:spPr>
        <p:txBody>
          <a:bodyPr/>
          <a:lstStyle/>
          <a:p>
            <a:pPr eaLnBrk="1" hangingPunct="1"/>
            <a:r>
              <a:rPr lang="en-US" altLang="zh-CN" sz="1900" dirty="0"/>
              <a:t> </a:t>
            </a:r>
          </a:p>
          <a:p>
            <a:pPr eaLnBrk="1" hangingPunct="1"/>
            <a:r>
              <a:rPr lang="en-US" altLang="zh-CN" sz="1900" dirty="0"/>
              <a:t>        </a:t>
            </a:r>
          </a:p>
        </p:txBody>
      </p:sp>
      <p:sp>
        <p:nvSpPr>
          <p:cNvPr id="2052" name="Rectangle 2052"/>
          <p:cNvSpPr>
            <a:spLocks noChangeArrowheads="1"/>
          </p:cNvSpPr>
          <p:nvPr/>
        </p:nvSpPr>
        <p:spPr bwMode="auto">
          <a:xfrm>
            <a:off x="327025" y="2371725"/>
            <a:ext cx="9906000" cy="12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09" tIns="54805" rIns="109609" bIns="54805"/>
          <a:lstStyle/>
          <a:p>
            <a:pPr defTabSz="1095375">
              <a:lnSpc>
                <a:spcPct val="100000"/>
              </a:lnSpc>
            </a:pPr>
            <a:r>
              <a:rPr lang="en-US" altLang="zh-CN" sz="5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GM</a:t>
            </a:r>
            <a:r>
              <a:rPr lang="zh-CN" altLang="en-US" sz="5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系列起动机开发</a:t>
            </a:r>
            <a:br>
              <a:rPr lang="zh-CN" altLang="en-US" sz="3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br>
              <a:rPr lang="zh-CN" altLang="en-US" sz="3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br>
              <a:rPr lang="zh-CN" altLang="en-US" sz="3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3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425" y="3872856"/>
            <a:ext cx="990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5375">
              <a:lnSpc>
                <a:spcPct val="100000"/>
              </a:lnSpc>
            </a:pPr>
            <a:r>
              <a:rPr lang="en-US" altLang="zh-CN" sz="48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GM Starters Developing</a:t>
            </a:r>
            <a:endParaRPr lang="zh-CN" altLang="en-US" sz="48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2425" y="5704681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5375">
              <a:lnSpc>
                <a:spcPct val="10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北京佩特来电器有限公司</a:t>
            </a:r>
          </a:p>
        </p:txBody>
      </p:sp>
      <p:sp>
        <p:nvSpPr>
          <p:cNvPr id="8" name="矩形 7"/>
          <p:cNvSpPr/>
          <p:nvPr/>
        </p:nvSpPr>
        <p:spPr>
          <a:xfrm>
            <a:off x="4670425" y="6314281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5375">
              <a:lnSpc>
                <a:spcPct val="10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Prestolite</a:t>
            </a:r>
            <a:r>
              <a:rPr lang="en-US" altLang="zh-CN" sz="28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Electric (Beijing) Ltd.</a:t>
            </a:r>
            <a:endParaRPr lang="zh-CN" altLang="en-US" sz="28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捕获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825" y="2123281"/>
            <a:ext cx="6788916" cy="4229700"/>
          </a:xfrm>
          <a:prstGeom prst="rect">
            <a:avLst/>
          </a:prstGeom>
        </p:spPr>
      </p:pic>
      <p:pic>
        <p:nvPicPr>
          <p:cNvPr id="23" name="图片 22" descr="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625" y="1055627"/>
            <a:ext cx="2225256" cy="1662451"/>
          </a:xfrm>
          <a:prstGeom prst="rect">
            <a:avLst/>
          </a:prstGeom>
        </p:spPr>
      </p:pic>
      <p:pic>
        <p:nvPicPr>
          <p:cNvPr id="22" name="图片 21" descr="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99" y="2897013"/>
            <a:ext cx="2103241" cy="3250588"/>
          </a:xfrm>
          <a:prstGeom prst="rect">
            <a:avLst/>
          </a:prstGeom>
        </p:spPr>
      </p:pic>
      <p:sp>
        <p:nvSpPr>
          <p:cNvPr id="63" name="灯片编号占位符 5"/>
          <p:cNvSpPr txBox="1">
            <a:spLocks noGrp="1"/>
          </p:cNvSpPr>
          <p:nvPr/>
        </p:nvSpPr>
        <p:spPr bwMode="auto">
          <a:xfrm>
            <a:off x="82551" y="7585075"/>
            <a:ext cx="822325" cy="547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54802" rIns="0" bIns="54802" anchor="b"/>
          <a:lstStyle/>
          <a:p>
            <a:pPr defTabSz="1095327">
              <a:defRPr/>
            </a:pPr>
            <a:fld id="{D7B2F037-D5AD-4DBA-BAA5-A45A8FE2BD15}" type="slidenum">
              <a:rPr lang="en-US" altLang="zh-CN" sz="1700">
                <a:solidFill>
                  <a:srgbClr val="000000"/>
                </a:solidFill>
                <a:latin typeface="+mn-lt"/>
                <a:ea typeface="+mn-ea"/>
              </a:rPr>
              <a:pPr defTabSz="1095327">
                <a:defRPr/>
              </a:pPr>
              <a:t>9</a:t>
            </a:fld>
            <a:endParaRPr lang="en-US" altLang="zh-CN" sz="17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074990" y="3399960"/>
            <a:ext cx="2202939" cy="240065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 defTabSz="1095327">
              <a:lnSpc>
                <a:spcPct val="100000"/>
              </a:lnSpc>
              <a:spcBef>
                <a:spcPct val="50000"/>
              </a:spcBef>
            </a:pP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球轴承</a:t>
            </a:r>
            <a:endParaRPr lang="en-US" altLang="zh-CN" sz="2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27">
              <a:lnSpc>
                <a:spcPct val="100000"/>
              </a:lnSpc>
              <a:spcBef>
                <a:spcPct val="50000"/>
              </a:spcBef>
            </a:pPr>
            <a:r>
              <a:rPr lang="en-US" altLang="zh-CN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Ball bearing</a:t>
            </a:r>
          </a:p>
          <a:p>
            <a:pPr defTabSz="1095327">
              <a:spcBef>
                <a:spcPct val="50000"/>
              </a:spcBef>
            </a:pPr>
            <a:endParaRPr lang="en-US" altLang="zh-CN" sz="2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095327">
              <a:spcBef>
                <a:spcPct val="50000"/>
              </a:spcBef>
            </a:pP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350837" y="53163"/>
            <a:ext cx="10872788" cy="100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04" tIns="54802" rIns="109604" bIns="54802" numCol="1" anchor="ctr" anchorCtr="0" compatLnSpc="1">
            <a:prstTxWarp prst="textNoShape">
              <a:avLst/>
            </a:prstTxWarp>
          </a:bodyPr>
          <a:lstStyle/>
          <a:p>
            <a:pPr algn="l" defTabSz="1095327">
              <a:lnSpc>
                <a:spcPts val="2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  <a:defRPr/>
            </a:pPr>
            <a:br>
              <a:rPr lang="en-US" altLang="zh-CN" sz="3200" dirty="0">
                <a:solidFill>
                  <a:srgbClr val="FF0000"/>
                </a:solidFill>
              </a:rPr>
            </a:br>
            <a:r>
              <a:rPr lang="en-US" altLang="zh-CN" sz="2400" b="1" dirty="0"/>
              <a:t>GM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技术特点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------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低磨损标准件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algn="l" defTabSz="1095327">
              <a:lnSpc>
                <a:spcPts val="2000"/>
              </a:lnSpc>
              <a:spcBef>
                <a:spcPct val="50000"/>
              </a:spcBef>
              <a:buClr>
                <a:srgbClr val="0033CC"/>
              </a:buClr>
              <a:buSzPts val="1600"/>
              <a:defRPr/>
            </a:pPr>
            <a:r>
              <a:rPr lang="en-US" altLang="zh-CN" sz="2400" b="1" dirty="0"/>
              <a:t>GM technical character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----</a:t>
            </a:r>
            <a:r>
              <a:rPr lang="en-US" sz="2400" b="1" dirty="0"/>
              <a:t> </a:t>
            </a:r>
            <a:r>
              <a:rPr lang="en-US" altLang="zh-CN" sz="2400" b="1" dirty="0"/>
              <a:t>l</a:t>
            </a:r>
            <a:r>
              <a:rPr lang="en-US" sz="2400" b="1" dirty="0"/>
              <a:t>ow w</a:t>
            </a:r>
            <a:r>
              <a:rPr lang="en-US" altLang="zh-CN" sz="2400" b="1" dirty="0"/>
              <a:t>orn</a:t>
            </a:r>
            <a:r>
              <a:rPr lang="en-US" sz="2400" b="1" dirty="0"/>
              <a:t> standard parts</a:t>
            </a:r>
            <a:endParaRPr lang="en-US" altLang="zh-CN" sz="24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 rot="5400000" flipH="1" flipV="1">
            <a:off x="8572861" y="4058408"/>
            <a:ext cx="638477" cy="36578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 flipV="1">
            <a:off x="5782960" y="3922061"/>
            <a:ext cx="3292030" cy="54726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148742" y="6567171"/>
            <a:ext cx="3169884" cy="16712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 defTabSz="1095327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滚针轴承</a:t>
            </a:r>
            <a:endParaRPr lang="en-US" altLang="zh-CN" sz="2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27">
              <a:lnSpc>
                <a:spcPct val="100000"/>
              </a:lnSpc>
              <a:spcBef>
                <a:spcPct val="50000"/>
              </a:spcBef>
            </a:pPr>
            <a:r>
              <a:rPr lang="en-US" altLang="zh-CN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   Needle Bearing</a:t>
            </a:r>
          </a:p>
          <a:p>
            <a:pPr defTabSz="1095327">
              <a:spcBef>
                <a:spcPct val="50000"/>
              </a:spcBef>
            </a:pP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4289425" y="5247481"/>
            <a:ext cx="2499434" cy="14109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 bwMode="auto">
          <a:xfrm>
            <a:off x="5051427" y="4942683"/>
            <a:ext cx="1737434" cy="1715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 bwMode="auto">
          <a:xfrm rot="16200000" flipV="1">
            <a:off x="3667291" y="2110746"/>
            <a:ext cx="969855" cy="5792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 bwMode="auto">
          <a:xfrm rot="10800000" flipV="1">
            <a:off x="2308041" y="3952080"/>
            <a:ext cx="1600384" cy="6119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-434975" y="2371478"/>
            <a:ext cx="3108797" cy="9387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defTabSz="1095327">
              <a:lnSpc>
                <a:spcPct val="100000"/>
              </a:lnSpc>
              <a:spcBef>
                <a:spcPct val="50000"/>
              </a:spcBef>
            </a:pP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尼龙拨叉</a:t>
            </a:r>
            <a:endParaRPr lang="en-US" altLang="zh-CN" sz="2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095327">
              <a:lnSpc>
                <a:spcPct val="100000"/>
              </a:lnSpc>
              <a:spcBef>
                <a:spcPct val="50000"/>
              </a:spcBef>
            </a:pPr>
            <a:r>
              <a:rPr lang="en-US" altLang="en-US" sz="2200" b="1" dirty="0">
                <a:solidFill>
                  <a:srgbClr val="0000CC"/>
                </a:solidFill>
              </a:rPr>
              <a:t>Nylon Lever</a:t>
            </a:r>
            <a:endParaRPr lang="en-US" altLang="zh-CN" sz="2200" b="1" dirty="0">
              <a:solidFill>
                <a:srgbClr val="0000CC"/>
              </a:solidFill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832225" y="1108367"/>
            <a:ext cx="2194686" cy="93871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defTabSz="1095327">
              <a:lnSpc>
                <a:spcPct val="100000"/>
              </a:lnSpc>
              <a:spcBef>
                <a:spcPct val="50000"/>
              </a:spcBef>
            </a:pP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尼龙拉杆</a:t>
            </a:r>
            <a:endParaRPr lang="en-US" altLang="zh-CN" sz="2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095327">
              <a:lnSpc>
                <a:spcPct val="100000"/>
              </a:lnSpc>
              <a:spcBef>
                <a:spcPct val="50000"/>
              </a:spcBef>
            </a:pPr>
            <a:r>
              <a:rPr lang="en-US" altLang="zh-CN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Nylon rod    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04799" y="6475960"/>
            <a:ext cx="6218278" cy="9859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defTabSz="1095327">
              <a:spcBef>
                <a:spcPct val="50000"/>
              </a:spcBef>
            </a:pPr>
            <a:r>
              <a:rPr lang="zh-CN" altLang="en-US" sz="22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提高摩擦副可靠性</a:t>
            </a:r>
            <a:endParaRPr lang="en-US" altLang="zh-CN" sz="2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095327"/>
            <a:r>
              <a:rPr lang="en-US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Improve the reliability of friction pair</a:t>
            </a:r>
            <a:endParaRPr lang="en-US" altLang="zh-CN" sz="2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 flipV="1">
            <a:off x="3146425" y="3875882"/>
            <a:ext cx="5867400" cy="6095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灯片编号占位符 5"/>
          <p:cNvSpPr txBox="1">
            <a:spLocks noGrp="1"/>
          </p:cNvSpPr>
          <p:nvPr/>
        </p:nvSpPr>
        <p:spPr bwMode="auto">
          <a:xfrm>
            <a:off x="82550" y="7585075"/>
            <a:ext cx="822325" cy="547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54805" rIns="0" bIns="54805" anchor="b"/>
          <a:lstStyle/>
          <a:p>
            <a:pPr algn="l" defTabSz="1095375">
              <a:lnSpc>
                <a:spcPct val="100000"/>
              </a:lnSpc>
              <a:defRPr/>
            </a:pPr>
            <a:fld id="{D87E7FB2-37FE-4C54-B0C4-0A42C71F5335}" type="slidenum">
              <a:rPr lang="en-US" altLang="zh-CN" sz="1700">
                <a:solidFill>
                  <a:srgbClr val="000000"/>
                </a:solidFill>
                <a:latin typeface="+mn-lt"/>
                <a:ea typeface="+mn-ea"/>
              </a:rPr>
              <a:pPr algn="l" defTabSz="1095375">
                <a:lnSpc>
                  <a:spcPct val="100000"/>
                </a:lnSpc>
                <a:defRPr/>
              </a:pPr>
              <a:t>10</a:t>
            </a:fld>
            <a:endParaRPr lang="en-US" altLang="zh-CN" sz="17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57150" y="229393"/>
            <a:ext cx="10872788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09" tIns="54805" rIns="109609" bIns="5480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95375" eaLnBrk="1" latinLnBrk="0" hangingPunct="1">
              <a:lnSpc>
                <a:spcPts val="24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  <a:tabLst/>
              <a:defRPr/>
            </a:pPr>
            <a:r>
              <a:rPr lang="zh-CN" altLang="en-US" sz="2800" b="1" dirty="0">
                <a:latin typeface="+mj-lt"/>
                <a:ea typeface="+mj-ea"/>
                <a:cs typeface="+mj-cs"/>
              </a:rPr>
              <a:t>  数据对比</a:t>
            </a:r>
            <a:br>
              <a:rPr lang="en-US" altLang="zh-CN" sz="2800" dirty="0">
                <a:solidFill>
                  <a:srgbClr val="FF0000"/>
                </a:solidFill>
              </a:rPr>
            </a:br>
            <a:r>
              <a:rPr lang="en-US" altLang="zh-CN" sz="2800" dirty="0">
                <a:latin typeface="+mj-lt"/>
                <a:ea typeface="+mj-ea"/>
                <a:cs typeface="+mj-cs"/>
              </a:rPr>
              <a:t>Data comparison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31320"/>
              </p:ext>
            </p:extLst>
          </p:nvPr>
        </p:nvGraphicFramePr>
        <p:xfrm>
          <a:off x="784225" y="1208881"/>
          <a:ext cx="8991600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         </a:t>
                      </a:r>
                    </a:p>
                    <a:p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参数     </a:t>
                      </a: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                    </a:t>
                      </a:r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型号</a:t>
                      </a: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Starter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M93R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  <a:p>
                      <a:pPr algn="ctr"/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GM86R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  <a:p>
                      <a:pPr algn="ctr"/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CN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相比</a:t>
                      </a:r>
                    </a:p>
                    <a:p>
                      <a:pPr algn="ctr"/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重量</a:t>
                      </a: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Weight</a:t>
                      </a:r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（</a:t>
                      </a: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kg</a:t>
                      </a:r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）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10 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6.2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-38%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直径</a:t>
                      </a: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Diameter</a:t>
                      </a:r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（</a:t>
                      </a: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mm</a:t>
                      </a:r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）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93 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86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-7.5%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长度</a:t>
                      </a: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Length</a:t>
                      </a:r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（</a:t>
                      </a: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mm</a:t>
                      </a:r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282 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246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-12.8%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功率</a:t>
                      </a: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Performance</a:t>
                      </a:r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（</a:t>
                      </a: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kW</a:t>
                      </a:r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6.2 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6.2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耐久（次）</a:t>
                      </a:r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Endurance (cycles)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35,000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50,000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2600" b="1" kern="1200" dirty="0">
                          <a:solidFill>
                            <a:schemeClr val="tx1"/>
                          </a:solidFill>
                          <a:latin typeface="Arial" charset="0"/>
                          <a:ea typeface="华文新魏" pitchFamily="2" charset="-122"/>
                          <a:cs typeface="+mn-cs"/>
                        </a:rPr>
                        <a:t>+42.9%</a:t>
                      </a:r>
                      <a:endParaRPr kumimoji="1" lang="zh-CN" altLang="en-US" sz="2600" b="1" kern="1200" dirty="0">
                        <a:solidFill>
                          <a:schemeClr val="tx1"/>
                        </a:solidFill>
                        <a:latin typeface="Arial" charset="0"/>
                        <a:ea typeface="华文新魏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7" name="直接连接符 16"/>
          <p:cNvCxnSpPr/>
          <p:nvPr/>
        </p:nvCxnSpPr>
        <p:spPr bwMode="auto">
          <a:xfrm>
            <a:off x="787718" y="1285081"/>
            <a:ext cx="342900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Click="0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" y="947376"/>
            <a:ext cx="9525000" cy="330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灯片编号占位符 5"/>
          <p:cNvSpPr txBox="1">
            <a:spLocks noGrp="1"/>
          </p:cNvSpPr>
          <p:nvPr/>
        </p:nvSpPr>
        <p:spPr bwMode="auto">
          <a:xfrm>
            <a:off x="82550" y="7585075"/>
            <a:ext cx="822325" cy="547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54805" rIns="0" bIns="54805" anchor="b"/>
          <a:lstStyle/>
          <a:p>
            <a:pPr algn="l" defTabSz="1095375">
              <a:lnSpc>
                <a:spcPct val="100000"/>
              </a:lnSpc>
              <a:defRPr/>
            </a:pPr>
            <a:fld id="{D04F4AF7-43A6-4289-A115-3D696536301A}" type="slidenum">
              <a:rPr lang="en-US" altLang="zh-CN" sz="1700">
                <a:solidFill>
                  <a:srgbClr val="000000"/>
                </a:solidFill>
                <a:latin typeface="+mn-lt"/>
                <a:ea typeface="+mn-ea"/>
              </a:rPr>
              <a:pPr algn="l" defTabSz="1095375">
                <a:lnSpc>
                  <a:spcPct val="100000"/>
                </a:lnSpc>
                <a:defRPr/>
              </a:pPr>
              <a:t>11</a:t>
            </a:fld>
            <a:endParaRPr lang="en-US" altLang="zh-CN" sz="17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637" y="447675"/>
            <a:ext cx="10872788" cy="608806"/>
          </a:xfrm>
        </p:spPr>
        <p:txBody>
          <a:bodyPr/>
          <a:lstStyle/>
          <a:p>
            <a:pPr lvl="0" eaLnBrk="1" hangingPunct="1">
              <a:lnSpc>
                <a:spcPts val="24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    </a:t>
            </a:r>
            <a:r>
              <a:rPr lang="zh-CN" altLang="en-US" sz="2800" b="1" kern="1200" dirty="0">
                <a:latin typeface="微软雅黑" pitchFamily="34" charset="-122"/>
                <a:ea typeface="微软雅黑" pitchFamily="34" charset="-122"/>
                <a:cs typeface="+mn-cs"/>
              </a:rPr>
              <a:t>特征对比</a:t>
            </a:r>
            <a:br>
              <a:rPr lang="en-US" altLang="zh-CN" sz="2800" b="1" kern="1200" dirty="0">
                <a:latin typeface="Arial" charset="0"/>
                <a:ea typeface="华文新魏" pitchFamily="2" charset="-122"/>
                <a:cs typeface="+mn-cs"/>
              </a:rPr>
            </a:br>
            <a:r>
              <a:rPr lang="en-US" altLang="zh-CN" sz="2800" b="1" kern="1200" dirty="0" err="1">
                <a:latin typeface="Arial" charset="0"/>
                <a:ea typeface="华文新魏" pitchFamily="2" charset="-122"/>
                <a:cs typeface="+mn-cs"/>
              </a:rPr>
              <a:t>Fcomparison</a:t>
            </a:r>
            <a:br>
              <a:rPr lang="en-US" altLang="zh-CN" sz="2800" b="1" kern="1200" dirty="0">
                <a:latin typeface="Arial" charset="0"/>
                <a:ea typeface="华文新魏" pitchFamily="2" charset="-122"/>
                <a:cs typeface="+mn-cs"/>
              </a:rPr>
            </a:br>
            <a:r>
              <a:rPr lang="en-US" altLang="zh-CN" sz="2800" b="1" kern="1200" dirty="0">
                <a:latin typeface="Arial" charset="0"/>
                <a:ea typeface="华文新魏" pitchFamily="2" charset="-122"/>
                <a:cs typeface="+mn-cs"/>
              </a:rPr>
              <a:t> 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31825" y="2351881"/>
            <a:ext cx="1981200" cy="5663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defTabSz="1095327">
              <a:spcBef>
                <a:spcPct val="50000"/>
              </a:spcBef>
            </a:pPr>
            <a:r>
              <a:rPr lang="en-US" altLang="zh-CN" sz="2200" b="1" dirty="0">
                <a:solidFill>
                  <a:srgbClr val="0000CC"/>
                </a:solidFill>
              </a:rPr>
              <a:t>IP grade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79425" y="3190081"/>
            <a:ext cx="1981200" cy="511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defTabSz="1095327">
              <a:spcBef>
                <a:spcPct val="50000"/>
              </a:spcBef>
            </a:pPr>
            <a:r>
              <a:rPr lang="en-US" altLang="zh-CN" sz="2200" b="1" dirty="0">
                <a:solidFill>
                  <a:srgbClr val="0000CC"/>
                </a:solidFill>
              </a:rPr>
              <a:t>Fly wheel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79425" y="4028281"/>
            <a:ext cx="2514600" cy="5663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defTabSz="1095327">
              <a:spcBef>
                <a:spcPct val="50000"/>
              </a:spcBef>
            </a:pPr>
            <a:r>
              <a:rPr lang="en-US" altLang="zh-CN" sz="2200" b="1" dirty="0">
                <a:solidFill>
                  <a:srgbClr val="0000CC"/>
                </a:solidFill>
              </a:rPr>
              <a:t>Drive housing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328025" y="1437481"/>
            <a:ext cx="1981200" cy="511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defTabSz="1095327">
              <a:spcBef>
                <a:spcPct val="50000"/>
              </a:spcBef>
            </a:pPr>
            <a:r>
              <a:rPr lang="en-US" altLang="zh-CN" sz="2200" b="1" dirty="0">
                <a:solidFill>
                  <a:srgbClr val="0000CC"/>
                </a:solidFill>
              </a:rPr>
              <a:t>Comparison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070225" y="3190081"/>
            <a:ext cx="1981200" cy="511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defTabSz="1095327">
              <a:spcBef>
                <a:spcPct val="50000"/>
              </a:spcBef>
            </a:pPr>
            <a:r>
              <a:rPr lang="en-US" altLang="zh-CN" sz="2200" b="1" dirty="0">
                <a:solidFill>
                  <a:srgbClr val="0000CC"/>
                </a:solidFill>
              </a:rPr>
              <a:t>Dry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737225" y="3190081"/>
            <a:ext cx="1981200" cy="511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defTabSz="1095327">
              <a:spcBef>
                <a:spcPct val="50000"/>
              </a:spcBef>
            </a:pPr>
            <a:r>
              <a:rPr lang="en-US" altLang="zh-CN" sz="2200" b="1" dirty="0">
                <a:solidFill>
                  <a:srgbClr val="0000CC"/>
                </a:solidFill>
              </a:rPr>
              <a:t>Dry &amp; wet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41625" y="4028281"/>
            <a:ext cx="2514600" cy="5119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defTabSz="1095327">
              <a:spcBef>
                <a:spcPct val="50000"/>
              </a:spcBef>
            </a:pPr>
            <a:r>
              <a:rPr lang="en-US" altLang="zh-CN" sz="2200" b="1" dirty="0">
                <a:solidFill>
                  <a:srgbClr val="0000CC"/>
                </a:solidFill>
              </a:rPr>
              <a:t>Nosed housing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508625" y="4028281"/>
            <a:ext cx="3048000" cy="5663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defTabSz="1095327">
              <a:spcBef>
                <a:spcPct val="50000"/>
              </a:spcBef>
            </a:pPr>
            <a:r>
              <a:rPr lang="en-US" altLang="zh-CN" sz="2200" b="1" dirty="0" err="1">
                <a:solidFill>
                  <a:srgbClr val="0000CC"/>
                </a:solidFill>
              </a:rPr>
              <a:t>Noseless</a:t>
            </a:r>
            <a:r>
              <a:rPr lang="en-US" altLang="zh-CN" sz="2200" b="1" dirty="0">
                <a:solidFill>
                  <a:srgbClr val="0000CC"/>
                </a:solidFill>
              </a:rPr>
              <a:t> housing</a:t>
            </a:r>
          </a:p>
        </p:txBody>
      </p:sp>
      <p:sp>
        <p:nvSpPr>
          <p:cNvPr id="13" name="矩形 12"/>
          <p:cNvSpPr/>
          <p:nvPr/>
        </p:nvSpPr>
        <p:spPr>
          <a:xfrm>
            <a:off x="174625" y="4485481"/>
            <a:ext cx="10690225" cy="849344"/>
          </a:xfrm>
          <a:prstGeom prst="rect">
            <a:avLst/>
          </a:prstGeom>
        </p:spPr>
        <p:txBody>
          <a:bodyPr wrap="square" lIns="109609" tIns="54805" rIns="109609" bIns="54805">
            <a:spAutoFit/>
          </a:bodyPr>
          <a:lstStyle/>
          <a:p>
            <a:pPr marL="514350" indent="-514350" algn="l" defTabSz="1095327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GM86R</a:t>
            </a:r>
            <a:r>
              <a:rPr lang="zh-CN" altLang="en-US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性能与</a:t>
            </a:r>
            <a:r>
              <a:rPr lang="en-US" altLang="zh-CN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M93R</a:t>
            </a:r>
            <a:r>
              <a:rPr lang="zh-CN" altLang="en-US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相同</a:t>
            </a:r>
            <a:endParaRPr lang="en-US" altLang="zh-CN" sz="24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 algn="l" defTabSz="1095327"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      GM86R’s performance is same as M93R</a:t>
            </a:r>
          </a:p>
        </p:txBody>
      </p:sp>
      <p:sp>
        <p:nvSpPr>
          <p:cNvPr id="14" name="矩形 13"/>
          <p:cNvSpPr/>
          <p:nvPr/>
        </p:nvSpPr>
        <p:spPr>
          <a:xfrm>
            <a:off x="250825" y="4942681"/>
            <a:ext cx="107664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 defTabSz="1095327">
              <a:lnSpc>
                <a:spcPct val="100000"/>
              </a:lnSpc>
            </a:pPr>
            <a:endParaRPr lang="en-US" altLang="zh-CN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 algn="l" defTabSz="1095327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GM86R</a:t>
            </a:r>
            <a:r>
              <a:rPr lang="zh-CN" altLang="en-US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在耐久寿命、环境适应性方面有大幅提升</a:t>
            </a:r>
            <a:endParaRPr lang="en-US" altLang="zh-CN" sz="24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 algn="l" defTabSz="1095327"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      GM86R is much better on endurance and environment adaptability</a:t>
            </a:r>
            <a:endParaRPr lang="en-US" altLang="zh-CN" sz="24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0825" y="5729805"/>
            <a:ext cx="9220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 defTabSz="1095327">
              <a:lnSpc>
                <a:spcPct val="100000"/>
              </a:lnSpc>
            </a:pPr>
            <a:r>
              <a:rPr lang="en-US" altLang="zh-CN" sz="2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4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 algn="l" defTabSz="1095327">
              <a:lnSpc>
                <a:spcPct val="10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GM86R</a:t>
            </a:r>
            <a:r>
              <a:rPr lang="zh-CN" altLang="en-US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比</a:t>
            </a:r>
            <a:r>
              <a:rPr lang="en-US" altLang="zh-CN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M93R</a:t>
            </a:r>
            <a:r>
              <a:rPr lang="zh-CN" altLang="en-US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长度短、重量轻适应发动机轻量化设计</a:t>
            </a:r>
            <a:endParaRPr lang="en-US" altLang="zh-CN" sz="24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 algn="l" defTabSz="1095327"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     GM86R is shorter and lighter than M93R, It is very good for engine lightweight design. 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灯片编号占位符 5"/>
          <p:cNvSpPr txBox="1">
            <a:spLocks noGrp="1"/>
          </p:cNvSpPr>
          <p:nvPr/>
        </p:nvSpPr>
        <p:spPr bwMode="auto">
          <a:xfrm>
            <a:off x="82550" y="7585075"/>
            <a:ext cx="822325" cy="547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54805" rIns="0" bIns="54805" anchor="b"/>
          <a:lstStyle/>
          <a:p>
            <a:pPr algn="l" defTabSz="1095375">
              <a:lnSpc>
                <a:spcPct val="100000"/>
              </a:lnSpc>
              <a:defRPr/>
            </a:pPr>
            <a:fld id="{D04F4AF7-43A6-4289-A115-3D696536301A}" type="slidenum">
              <a:rPr lang="en-US" altLang="zh-CN" sz="1700">
                <a:solidFill>
                  <a:srgbClr val="000000"/>
                </a:solidFill>
                <a:latin typeface="+mn-lt"/>
                <a:ea typeface="+mn-ea"/>
              </a:rPr>
              <a:pPr algn="l" defTabSz="1095375">
                <a:lnSpc>
                  <a:spcPct val="100000"/>
                </a:lnSpc>
                <a:defRPr/>
              </a:pPr>
              <a:t>12</a:t>
            </a:fld>
            <a:endParaRPr lang="en-US" altLang="zh-CN" sz="17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637" y="523875"/>
            <a:ext cx="10872788" cy="608806"/>
          </a:xfrm>
        </p:spPr>
        <p:txBody>
          <a:bodyPr/>
          <a:lstStyle/>
          <a:p>
            <a:pPr lvl="0" eaLnBrk="1" hangingPunct="1">
              <a:lnSpc>
                <a:spcPts val="2400"/>
              </a:lnSpc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    专利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Patents</a:t>
            </a:r>
            <a:br>
              <a:rPr lang="en-US" altLang="zh-CN" sz="2800" b="1" kern="1200" dirty="0">
                <a:latin typeface="Arial" charset="0"/>
                <a:ea typeface="华文新魏" pitchFamily="2" charset="-122"/>
                <a:cs typeface="+mn-cs"/>
              </a:rPr>
            </a:br>
            <a:r>
              <a:rPr lang="en-US" altLang="zh-CN" sz="2800" b="1" kern="1200" dirty="0">
                <a:latin typeface="Arial" charset="0"/>
                <a:ea typeface="华文新魏" pitchFamily="2" charset="-122"/>
                <a:cs typeface="+mn-cs"/>
              </a:rPr>
              <a:t> </a:t>
            </a:r>
          </a:p>
        </p:txBody>
      </p:sp>
      <p:sp>
        <p:nvSpPr>
          <p:cNvPr id="17" name="矩形 16"/>
          <p:cNvSpPr/>
          <p:nvPr/>
        </p:nvSpPr>
        <p:spPr>
          <a:xfrm>
            <a:off x="250825" y="1132681"/>
            <a:ext cx="96774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3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已申请</a:t>
            </a:r>
            <a:r>
              <a:rPr lang="en-US" altLang="zh-CN" sz="3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3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个发明专利，</a:t>
            </a:r>
            <a:r>
              <a:rPr lang="en-US" altLang="zh-CN" sz="3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个实用新型，</a:t>
            </a:r>
            <a:r>
              <a:rPr lang="en-US" altLang="zh-CN" sz="3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个外观</a:t>
            </a:r>
            <a:endParaRPr lang="en-US" altLang="zh-CN" sz="3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Applying 7 patents of invention , 4 </a:t>
            </a:r>
            <a:r>
              <a:rPr lang="en-US" sz="3200" dirty="0">
                <a:solidFill>
                  <a:srgbClr val="0000CC"/>
                </a:solidFill>
              </a:rPr>
              <a:t>patents for utility models, 3 patents of appearance</a:t>
            </a:r>
            <a:endParaRPr lang="en-US" altLang="zh-CN" sz="32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zh-CN" altLang="en-US" sz="3200" dirty="0"/>
          </a:p>
        </p:txBody>
      </p:sp>
      <p:pic>
        <p:nvPicPr>
          <p:cNvPr id="18" name="图片 17" descr="捕获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2656680"/>
            <a:ext cx="10591800" cy="2209801"/>
          </a:xfrm>
          <a:prstGeom prst="rect">
            <a:avLst/>
          </a:prstGeom>
        </p:spPr>
      </p:pic>
      <p:pic>
        <p:nvPicPr>
          <p:cNvPr id="19" name="图片 18" descr="捕获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" y="4980781"/>
            <a:ext cx="10591800" cy="1409700"/>
          </a:xfrm>
          <a:prstGeom prst="rect">
            <a:avLst/>
          </a:prstGeom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542881"/>
            <a:ext cx="103441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gray">
          <a:xfrm>
            <a:off x="258218" y="2565301"/>
            <a:ext cx="10231123" cy="200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856" tIns="54928" rIns="109856" bIns="54928" anchor="ctr"/>
          <a:lstStyle/>
          <a:p>
            <a:pPr algn="ctr"/>
            <a:r>
              <a:rPr lang="zh-CN" altLang="en-US" sz="65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 谢谢！</a:t>
            </a:r>
            <a:br>
              <a:rPr lang="zh-CN" altLang="en-US" sz="65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48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Thank you!</a:t>
            </a:r>
            <a:endParaRPr lang="en-US" altLang="zh-CN" sz="43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151807" y="5045092"/>
            <a:ext cx="7740765" cy="70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856" tIns="54928" rIns="109856" bIns="54928"/>
          <a:lstStyle/>
          <a:p>
            <a:pPr marL="411960" indent="-411960">
              <a:spcBef>
                <a:spcPct val="20000"/>
              </a:spcBef>
              <a:buFontTx/>
              <a:buChar char="•"/>
            </a:pPr>
            <a:r>
              <a:rPr lang="en-US" altLang="zh-CN" sz="2900" dirty="0" err="1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Prestolite</a:t>
            </a:r>
            <a:r>
              <a:rPr lang="en-US" altLang="zh-CN" sz="2900" dirty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Electric (Beijing) Limited</a:t>
            </a:r>
            <a:endParaRPr lang="en-US" altLang="zh-CN" sz="3400" dirty="0">
              <a:solidFill>
                <a:srgbClr val="0000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11960" indent="-411960">
              <a:spcBef>
                <a:spcPct val="20000"/>
              </a:spcBef>
            </a:pPr>
            <a:endParaRPr lang="en-US" altLang="zh-CN" sz="3400" i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5375">
              <a:defRPr/>
            </a:pPr>
            <a:fld id="{AC1817F9-C746-444E-9C30-8A661416D49A}" type="slidenum">
              <a:rPr lang="en-US" altLang="zh-CN">
                <a:latin typeface="+mn-lt"/>
                <a:ea typeface="+mn-ea"/>
              </a:rPr>
              <a:pPr defTabSz="1095375">
                <a:defRPr/>
              </a:pPr>
              <a:t>1</a:t>
            </a:fld>
            <a:endParaRPr lang="en-US" altLang="zh-CN">
              <a:latin typeface="+mn-lt"/>
              <a:ea typeface="+mn-ea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184943"/>
            <a:ext cx="10872788" cy="947738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  <a:defRPr/>
            </a:pPr>
            <a:r>
              <a:rPr lang="en-US" altLang="zh-CN" sz="2800" kern="1200" dirty="0"/>
              <a:t>GM  </a:t>
            </a:r>
            <a:r>
              <a:rPr lang="zh-CN" altLang="en-US" sz="3000" kern="1200" dirty="0"/>
              <a:t>起动机</a:t>
            </a:r>
            <a:br>
              <a:rPr lang="en-US" altLang="zh-CN" sz="2800" kern="1200" dirty="0"/>
            </a:br>
            <a:r>
              <a:rPr lang="en-US" altLang="zh-CN" sz="2800" kern="1200" dirty="0"/>
              <a:t> GM Starter</a:t>
            </a:r>
            <a:endParaRPr lang="zh-CN" altLang="en-US" sz="2800" kern="1200" dirty="0"/>
          </a:p>
        </p:txBody>
      </p:sp>
      <p:sp>
        <p:nvSpPr>
          <p:cNvPr id="3079" name="Rectangle 2052"/>
          <p:cNvSpPr>
            <a:spLocks noChangeArrowheads="1"/>
          </p:cNvSpPr>
          <p:nvPr/>
        </p:nvSpPr>
        <p:spPr bwMode="auto">
          <a:xfrm>
            <a:off x="204788" y="5121275"/>
            <a:ext cx="88852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09" tIns="54805" rIns="109609" bIns="54805"/>
          <a:lstStyle/>
          <a:p>
            <a:pPr algn="l" defTabSz="1095375">
              <a:lnSpc>
                <a:spcPct val="100000"/>
              </a:lnSpc>
            </a:pPr>
            <a:br>
              <a:rPr lang="en-US" altLang="zh-CN" sz="3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br>
              <a:rPr lang="en-US" altLang="zh-CN" sz="3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br>
              <a:rPr lang="en-US" altLang="zh-CN" sz="3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endParaRPr lang="en-US" altLang="zh-CN" sz="34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1165225" y="4790281"/>
            <a:ext cx="7848600" cy="10144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1095375"/>
            <a:r>
              <a:rPr lang="zh-CN" altLang="en-US" sz="4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更轻、更小、更快、更可靠</a:t>
            </a:r>
          </a:p>
        </p:txBody>
      </p:sp>
      <p:pic>
        <p:nvPicPr>
          <p:cNvPr id="9" name="图片 8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690" y="1151731"/>
            <a:ext cx="2481985" cy="3505199"/>
          </a:xfrm>
          <a:prstGeom prst="rect">
            <a:avLst/>
          </a:prstGeom>
        </p:spPr>
      </p:pic>
      <p:pic>
        <p:nvPicPr>
          <p:cNvPr id="10" name="图片 9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25" y="1151731"/>
            <a:ext cx="5383715" cy="3505200"/>
          </a:xfrm>
          <a:prstGeom prst="rect">
            <a:avLst/>
          </a:prstGeom>
        </p:spPr>
      </p:pic>
      <p:pic>
        <p:nvPicPr>
          <p:cNvPr id="11" name="图片 10" descr="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40" y="1151731"/>
            <a:ext cx="2613025" cy="35069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60425" y="593328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chemeClr val="tx1"/>
                </a:solidFill>
              </a:rPr>
              <a:t>Lighter </a:t>
            </a:r>
            <a:r>
              <a:rPr lang="zh-CN" altLang="en-US" sz="3600" dirty="0">
                <a:solidFill>
                  <a:schemeClr val="tx1"/>
                </a:solidFill>
              </a:rPr>
              <a:t>、</a:t>
            </a:r>
            <a:r>
              <a:rPr lang="en-US" altLang="zh-CN" sz="3600" dirty="0">
                <a:solidFill>
                  <a:schemeClr val="tx1"/>
                </a:solidFill>
              </a:rPr>
              <a:t>Smaller</a:t>
            </a:r>
            <a:r>
              <a:rPr lang="zh-CN" altLang="en-US" sz="3600" dirty="0">
                <a:solidFill>
                  <a:schemeClr val="tx1"/>
                </a:solidFill>
              </a:rPr>
              <a:t>、</a:t>
            </a:r>
            <a:r>
              <a:rPr lang="en-US" altLang="zh-CN" sz="3600" dirty="0">
                <a:solidFill>
                  <a:schemeClr val="tx1"/>
                </a:solidFill>
              </a:rPr>
              <a:t>  Faster</a:t>
            </a:r>
            <a:r>
              <a:rPr lang="zh-CN" altLang="en-US" sz="3600" dirty="0">
                <a:solidFill>
                  <a:schemeClr val="tx1"/>
                </a:solidFill>
              </a:rPr>
              <a:t>、</a:t>
            </a:r>
            <a:r>
              <a:rPr lang="en-US" altLang="zh-CN" sz="3600" dirty="0">
                <a:solidFill>
                  <a:schemeClr val="tx1"/>
                </a:solidFill>
              </a:rPr>
              <a:t> More reliable</a:t>
            </a:r>
          </a:p>
        </p:txBody>
      </p:sp>
    </p:spTree>
  </p:cSld>
  <p:clrMapOvr>
    <a:masterClrMapping/>
  </p:clrMapOvr>
  <p:transition advClick="0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灯片编号占位符 5"/>
          <p:cNvSpPr txBox="1">
            <a:spLocks noGrp="1"/>
          </p:cNvSpPr>
          <p:nvPr/>
        </p:nvSpPr>
        <p:spPr bwMode="auto">
          <a:xfrm>
            <a:off x="82550" y="7585075"/>
            <a:ext cx="822325" cy="547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54805" rIns="0" bIns="54805" anchor="b"/>
          <a:lstStyle/>
          <a:p>
            <a:pPr algn="l" defTabSz="1095375">
              <a:lnSpc>
                <a:spcPct val="100000"/>
              </a:lnSpc>
              <a:defRPr/>
            </a:pPr>
            <a:fld id="{6A4638D7-4E5E-4BB7-A48E-F92CD7AAC700}" type="slidenum">
              <a:rPr lang="en-US" altLang="zh-CN" sz="1700">
                <a:solidFill>
                  <a:srgbClr val="000000"/>
                </a:solidFill>
                <a:latin typeface="+mn-lt"/>
                <a:ea typeface="+mn-ea"/>
              </a:rPr>
              <a:pPr algn="l" defTabSz="1095375">
                <a:lnSpc>
                  <a:spcPct val="100000"/>
                </a:lnSpc>
                <a:defRPr/>
              </a:pPr>
              <a:t>2</a:t>
            </a:fld>
            <a:endParaRPr lang="en-US" altLang="zh-CN" sz="17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100" name="Rectangle 2052"/>
          <p:cNvSpPr>
            <a:spLocks noChangeArrowheads="1"/>
          </p:cNvSpPr>
          <p:nvPr/>
        </p:nvSpPr>
        <p:spPr bwMode="auto">
          <a:xfrm>
            <a:off x="204788" y="5121275"/>
            <a:ext cx="88852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09" tIns="54805" rIns="109609" bIns="54805"/>
          <a:lstStyle/>
          <a:p>
            <a:pPr algn="l" defTabSz="1095375">
              <a:lnSpc>
                <a:spcPct val="100000"/>
              </a:lnSpc>
            </a:pPr>
            <a:br>
              <a:rPr lang="en-US" altLang="zh-CN" sz="3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br>
              <a:rPr lang="en-US" altLang="zh-CN" sz="3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br>
              <a:rPr lang="en-US" altLang="zh-CN" sz="3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endParaRPr lang="en-US" altLang="zh-CN" sz="34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0" y="-9526"/>
            <a:ext cx="10872788" cy="114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09" tIns="54805" rIns="109609" bIns="5480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95375" eaLnBrk="1" latinLnBrk="0" hangingPunct="1">
              <a:lnSpc>
                <a:spcPts val="32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  <a:tabLst/>
              <a:defRPr/>
            </a:pPr>
            <a:br>
              <a:rPr kumimoji="1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</a:br>
            <a:r>
              <a:rPr lang="en-US" altLang="zh-CN" sz="3200" dirty="0">
                <a:solidFill>
                  <a:srgbClr val="FF0000"/>
                </a:solidFill>
              </a:rPr>
              <a:t>     </a:t>
            </a:r>
            <a:r>
              <a:rPr lang="zh-CN" altLang="en-US" sz="2800" b="1" dirty="0">
                <a:latin typeface="+mj-lt"/>
                <a:ea typeface="+mj-ea"/>
                <a:cs typeface="+mj-cs"/>
              </a:rPr>
              <a:t>型谱</a:t>
            </a:r>
            <a:br>
              <a:rPr lang="en-US" altLang="zh-CN" sz="3200" dirty="0">
                <a:solidFill>
                  <a:srgbClr val="FF0000"/>
                </a:solidFill>
              </a:rPr>
            </a:br>
            <a:r>
              <a:rPr lang="en-US" altLang="zh-CN" sz="2800" dirty="0">
                <a:latin typeface="+mj-lt"/>
                <a:ea typeface="+mj-ea"/>
                <a:cs typeface="+mj-cs"/>
              </a:rPr>
              <a:t>Type spectrum</a:t>
            </a:r>
            <a:r>
              <a:rPr lang="zh-CN" altLang="en-US" sz="2800" dirty="0">
                <a:latin typeface="+mj-lt"/>
                <a:ea typeface="+mj-ea"/>
                <a:cs typeface="+mj-cs"/>
              </a:rPr>
              <a:t>  </a:t>
            </a:r>
            <a:br>
              <a:rPr lang="en-US" altLang="zh-CN" sz="2800" dirty="0">
                <a:latin typeface="+mj-lt"/>
                <a:ea typeface="+mj-ea"/>
                <a:cs typeface="+mj-cs"/>
              </a:rPr>
            </a:br>
            <a:endParaRPr lang="zh-CN" altLang="en-US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图片 5" descr="捕获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7" y="1166547"/>
            <a:ext cx="10564238" cy="6214534"/>
          </a:xfrm>
          <a:prstGeom prst="rect">
            <a:avLst/>
          </a:prstGeom>
        </p:spPr>
      </p:pic>
    </p:spTree>
  </p:cSld>
  <p:clrMapOvr>
    <a:masterClrMapping/>
  </p:clrMapOvr>
  <p:transition advClick="0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灯片编号占位符 5"/>
          <p:cNvSpPr txBox="1">
            <a:spLocks noGrp="1"/>
          </p:cNvSpPr>
          <p:nvPr/>
        </p:nvSpPr>
        <p:spPr bwMode="auto">
          <a:xfrm>
            <a:off x="82550" y="7585075"/>
            <a:ext cx="822325" cy="547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54805" rIns="0" bIns="54805" anchor="b"/>
          <a:lstStyle/>
          <a:p>
            <a:pPr algn="l" defTabSz="1095375">
              <a:lnSpc>
                <a:spcPct val="100000"/>
              </a:lnSpc>
              <a:defRPr/>
            </a:pPr>
            <a:fld id="{F7CE2CD4-7D7E-46DA-8E48-2FCB5B7323F6}" type="slidenum">
              <a:rPr lang="en-US" altLang="zh-CN" sz="1700">
                <a:solidFill>
                  <a:srgbClr val="000000"/>
                </a:solidFill>
                <a:latin typeface="+mn-lt"/>
                <a:ea typeface="+mn-ea"/>
              </a:rPr>
              <a:pPr algn="l" defTabSz="1095375">
                <a:lnSpc>
                  <a:spcPct val="100000"/>
                </a:lnSpc>
                <a:defRPr/>
              </a:pPr>
              <a:t>3</a:t>
            </a:fld>
            <a:endParaRPr lang="en-US" altLang="zh-CN" sz="17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57150" y="-86518"/>
            <a:ext cx="10872788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09" tIns="54805" rIns="109609" bIns="5480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095375" eaLnBrk="1" latinLnBrk="0" hangingPunct="1">
              <a:lnSpc>
                <a:spcPts val="32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  <a:tabLst/>
              <a:defRPr/>
            </a:pPr>
            <a:r>
              <a:rPr lang="zh-CN" altLang="en-US" sz="3200" dirty="0">
                <a:solidFill>
                  <a:srgbClr val="FF0000"/>
                </a:solidFill>
              </a:rPr>
              <a:t>    </a:t>
            </a:r>
            <a:r>
              <a:rPr lang="zh-CN" altLang="en-US" sz="2800" b="1" dirty="0">
                <a:latin typeface="+mj-lt"/>
                <a:ea typeface="+mj-ea"/>
                <a:cs typeface="+mj-cs"/>
              </a:rPr>
              <a:t>性能</a:t>
            </a:r>
            <a:br>
              <a:rPr lang="en-US" altLang="zh-CN" sz="3200" dirty="0">
                <a:solidFill>
                  <a:srgbClr val="FF0000"/>
                </a:solidFill>
              </a:rPr>
            </a:b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latin typeface="+mj-lt"/>
                <a:ea typeface="+mj-ea"/>
                <a:cs typeface="+mj-cs"/>
              </a:rPr>
              <a:t>Performance</a:t>
            </a:r>
          </a:p>
        </p:txBody>
      </p:sp>
      <p:pic>
        <p:nvPicPr>
          <p:cNvPr id="5" name="图片 4" descr="Performa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980281"/>
            <a:ext cx="8991600" cy="6324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1825" y="7348736"/>
            <a:ext cx="10058400" cy="718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5375">
              <a:lnSpc>
                <a:spcPts val="16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功率与普通起动机相同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ts val="16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Power will be sample as normal starters</a:t>
            </a:r>
          </a:p>
        </p:txBody>
      </p:sp>
    </p:spTree>
  </p:cSld>
  <p:clrMapOvr>
    <a:masterClrMapping/>
  </p:clrMapOvr>
  <p:transition advClick="0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灯片编号占位符 5"/>
          <p:cNvSpPr txBox="1">
            <a:spLocks noGrp="1"/>
          </p:cNvSpPr>
          <p:nvPr/>
        </p:nvSpPr>
        <p:spPr bwMode="auto">
          <a:xfrm>
            <a:off x="82550" y="7585075"/>
            <a:ext cx="822325" cy="547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54805" rIns="0" bIns="54805" anchor="b"/>
          <a:lstStyle/>
          <a:p>
            <a:pPr algn="l" defTabSz="1095375">
              <a:lnSpc>
                <a:spcPct val="100000"/>
              </a:lnSpc>
              <a:defRPr/>
            </a:pPr>
            <a:fld id="{D7B2F037-D5AD-4DBA-BAA5-A45A8FE2BD15}" type="slidenum">
              <a:rPr lang="en-US" altLang="zh-CN" sz="1700">
                <a:solidFill>
                  <a:srgbClr val="000000"/>
                </a:solidFill>
                <a:latin typeface="+mn-lt"/>
                <a:ea typeface="+mn-ea"/>
              </a:rPr>
              <a:pPr algn="l" defTabSz="1095375">
                <a:lnSpc>
                  <a:spcPct val="100000"/>
                </a:lnSpc>
                <a:defRPr/>
              </a:pPr>
              <a:t>4</a:t>
            </a:fld>
            <a:endParaRPr lang="en-US" altLang="zh-CN" sz="17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66025" y="1208881"/>
            <a:ext cx="4038600" cy="72943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行星减速</a:t>
            </a: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Planetary Gear Reduction</a:t>
            </a:r>
          </a:p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无鼻</a:t>
            </a: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No nose             </a:t>
            </a:r>
          </a:p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高</a:t>
            </a: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全密封 </a:t>
            </a: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High/Full-sealing</a:t>
            </a:r>
          </a:p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湿式飞轮 </a:t>
            </a: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Wet flywheel</a:t>
            </a:r>
          </a:p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单向器只旋转</a:t>
            </a:r>
            <a:endParaRPr lang="en-US" altLang="zh-CN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The Drive Assembly rotate only</a:t>
            </a:r>
          </a:p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endParaRPr lang="en-US" altLang="zh-CN" sz="24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 defTabSz="1095375">
              <a:lnSpc>
                <a:spcPct val="100000"/>
              </a:lnSpc>
              <a:spcBef>
                <a:spcPct val="50000"/>
              </a:spcBef>
            </a:pPr>
            <a:endParaRPr lang="en-US" altLang="zh-CN" sz="2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57150" y="153193"/>
            <a:ext cx="10872788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09" tIns="54805" rIns="109609" bIns="54805" numCol="1" anchor="ctr" anchorCtr="0" compatLnSpc="1">
            <a:prstTxWarp prst="textNoShape">
              <a:avLst/>
            </a:prstTxWarp>
          </a:bodyPr>
          <a:lstStyle/>
          <a:p>
            <a:pPr algn="l" defTabSz="1095375">
              <a:lnSpc>
                <a:spcPts val="32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  <a:defRPr/>
            </a:pPr>
            <a:r>
              <a:rPr lang="zh-CN" altLang="en-US" sz="2800" b="1" dirty="0">
                <a:latin typeface="+mj-lt"/>
                <a:ea typeface="+mj-ea"/>
                <a:cs typeface="+mj-cs"/>
              </a:rPr>
              <a:t> 基本特征</a:t>
            </a:r>
            <a:br>
              <a:rPr lang="en-US" altLang="zh-CN" sz="3200" dirty="0">
                <a:solidFill>
                  <a:srgbClr val="FF0000"/>
                </a:solidFill>
              </a:rPr>
            </a:br>
            <a:r>
              <a:rPr lang="en-US" altLang="zh-CN" sz="2800" dirty="0">
                <a:latin typeface="+mj-lt"/>
                <a:ea typeface="+mj-ea"/>
                <a:cs typeface="+mj-cs"/>
              </a:rPr>
              <a:t>Basic feature </a:t>
            </a:r>
          </a:p>
        </p:txBody>
      </p:sp>
      <p:pic>
        <p:nvPicPr>
          <p:cNvPr id="7" name="图片 6" descr="捕获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09" y="1742281"/>
            <a:ext cx="7093716" cy="4419600"/>
          </a:xfrm>
          <a:prstGeom prst="rect">
            <a:avLst/>
          </a:prstGeom>
        </p:spPr>
      </p:pic>
    </p:spTree>
  </p:cSld>
  <p:clrMapOvr>
    <a:masterClrMapping/>
  </p:clrMapOvr>
  <p:transition advClick="0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灯片编号占位符 5"/>
          <p:cNvSpPr txBox="1">
            <a:spLocks noGrp="1"/>
          </p:cNvSpPr>
          <p:nvPr/>
        </p:nvSpPr>
        <p:spPr bwMode="auto">
          <a:xfrm>
            <a:off x="82550" y="7585075"/>
            <a:ext cx="822325" cy="547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54805" rIns="0" bIns="54805" anchor="b"/>
          <a:lstStyle/>
          <a:p>
            <a:pPr algn="l" defTabSz="1095375">
              <a:lnSpc>
                <a:spcPct val="100000"/>
              </a:lnSpc>
              <a:defRPr/>
            </a:pPr>
            <a:fld id="{148B9C6E-E54B-416A-AFF0-9DC031A6090E}" type="slidenum">
              <a:rPr lang="en-US" altLang="zh-CN" sz="1700">
                <a:solidFill>
                  <a:srgbClr val="000000"/>
                </a:solidFill>
                <a:latin typeface="+mn-lt"/>
                <a:ea typeface="+mn-ea"/>
              </a:rPr>
              <a:pPr algn="l" defTabSz="1095375">
                <a:lnSpc>
                  <a:spcPct val="100000"/>
                </a:lnSpc>
                <a:defRPr/>
              </a:pPr>
              <a:t>5</a:t>
            </a:fld>
            <a:endParaRPr lang="en-US" altLang="zh-CN" sz="170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6" name="图片 5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481"/>
            <a:ext cx="4822825" cy="314001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57150" y="153193"/>
            <a:ext cx="10872788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09" tIns="54805" rIns="109609" bIns="54805" numCol="1" anchor="ctr" anchorCtr="0" compatLnSpc="1">
            <a:prstTxWarp prst="textNoShape">
              <a:avLst/>
            </a:prstTxWarp>
          </a:bodyPr>
          <a:lstStyle/>
          <a:p>
            <a:pPr algn="l" defTabSz="1095375">
              <a:lnSpc>
                <a:spcPts val="32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  <a:defRPr/>
            </a:pPr>
            <a:r>
              <a:rPr lang="en-US" altLang="zh-CN" sz="2800" dirty="0">
                <a:latin typeface="+mj-lt"/>
                <a:ea typeface="+mj-ea"/>
                <a:cs typeface="+mj-cs"/>
              </a:rPr>
              <a:t>   </a:t>
            </a:r>
            <a:r>
              <a:rPr lang="zh-CN" altLang="en-US" sz="2800" b="1" dirty="0">
                <a:latin typeface="+mj-lt"/>
                <a:ea typeface="+mj-ea"/>
                <a:cs typeface="+mj-cs"/>
              </a:rPr>
              <a:t>基本信息</a:t>
            </a:r>
            <a:br>
              <a:rPr lang="en-US" altLang="zh-CN" sz="2800" dirty="0">
                <a:solidFill>
                  <a:srgbClr val="FF0000"/>
                </a:solidFill>
              </a:rPr>
            </a:br>
            <a:r>
              <a:rPr lang="en-US" altLang="zh-CN" sz="2800" dirty="0">
                <a:latin typeface="+mj-lt"/>
                <a:ea typeface="+mj-ea"/>
                <a:cs typeface="+mj-cs"/>
              </a:rPr>
              <a:t>Basic information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042025" y="1011238"/>
            <a:ext cx="4822825" cy="705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1095375">
              <a:lnSpc>
                <a:spcPct val="100000"/>
              </a:lnSpc>
              <a:spcBef>
                <a:spcPct val="50000"/>
              </a:spcBef>
              <a:buClr>
                <a:srgbClr val="0033CC"/>
              </a:buClr>
              <a:buSzPts val="1400"/>
              <a:buFont typeface="Verdana" pitchFamily="34" charset="0"/>
              <a:buChar char="•"/>
            </a:pPr>
            <a:r>
              <a:rPr lang="zh-CN" altLang="zh-CN" sz="2200" dirty="0">
                <a:solidFill>
                  <a:srgbClr val="FF0000"/>
                </a:solidFill>
              </a:rPr>
              <a:t> </a:t>
            </a: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24V 6 kW@8m</a:t>
            </a:r>
            <a:r>
              <a:rPr lang="el-GR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Ω</a:t>
            </a:r>
            <a:endParaRPr lang="en-US" altLang="zh-CN" sz="2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ct val="100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4-8L</a:t>
            </a: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中型柴油发动机</a:t>
            </a:r>
            <a:endParaRPr lang="en-US" altLang="zh-CN" sz="2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ct val="100000"/>
              </a:lnSpc>
              <a:spcBef>
                <a:spcPct val="50000"/>
              </a:spcBef>
              <a:buClr>
                <a:srgbClr val="0033CC"/>
              </a:buClr>
              <a:buSzPts val="1600"/>
            </a:pP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4-8L Medium duty diesel engine</a:t>
            </a:r>
            <a:endParaRPr lang="zh-CN" altLang="en-US" sz="2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ct val="100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zh-CN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6.2 kg</a:t>
            </a:r>
          </a:p>
          <a:p>
            <a:pPr algn="l" defTabSz="1095375">
              <a:lnSpc>
                <a:spcPct val="100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定子直径</a:t>
            </a: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86mm</a:t>
            </a:r>
          </a:p>
          <a:p>
            <a:pPr algn="l" defTabSz="1095375">
              <a:lnSpc>
                <a:spcPct val="100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The stator diameter : 86mm</a:t>
            </a:r>
          </a:p>
          <a:p>
            <a:pPr algn="l" defTabSz="1095375">
              <a:lnSpc>
                <a:spcPct val="100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总长</a:t>
            </a: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246mm</a:t>
            </a:r>
          </a:p>
          <a:p>
            <a:pPr algn="l" defTabSz="1095375">
              <a:lnSpc>
                <a:spcPct val="100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The total length : 246mm</a:t>
            </a:r>
          </a:p>
          <a:p>
            <a:pPr algn="l" defTabSz="1095375">
              <a:lnSpc>
                <a:spcPct val="100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防护等级</a:t>
            </a: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IP56</a:t>
            </a: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IPX7</a:t>
            </a: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IP69</a:t>
            </a: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可选）</a:t>
            </a:r>
            <a:endParaRPr lang="en-US" altLang="zh-CN" sz="2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ct val="100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Protection Level:IP56 (IPX7 and </a:t>
            </a:r>
          </a:p>
          <a:p>
            <a:pPr algn="l" defTabSz="1095375">
              <a:lnSpc>
                <a:spcPct val="100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IP69 is also optional)</a:t>
            </a:r>
          </a:p>
          <a:p>
            <a:pPr algn="l" defTabSz="1095375">
              <a:lnSpc>
                <a:spcPct val="100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-40~120℃</a:t>
            </a:r>
          </a:p>
          <a:p>
            <a:pPr algn="l" defTabSz="1095375">
              <a:buClr>
                <a:srgbClr val="0033CC"/>
              </a:buClr>
              <a:buSzPts val="1600"/>
              <a:buFont typeface="Verdana" pitchFamily="34" charset="0"/>
              <a:buChar char="•"/>
            </a:pPr>
            <a:endParaRPr lang="en-US" altLang="zh-CN" sz="2400" dirty="0">
              <a:solidFill>
                <a:schemeClr val="tx1"/>
              </a:solidFill>
            </a:endParaRPr>
          </a:p>
          <a:p>
            <a:pPr algn="l" defTabSz="1095375">
              <a:buClr>
                <a:srgbClr val="0033CC"/>
              </a:buClr>
              <a:buSzPts val="1600"/>
              <a:buFont typeface="Verdana" pitchFamily="34" charset="0"/>
              <a:buChar char="•"/>
            </a:pPr>
            <a:endParaRPr lang="zh-CN" altLang="zh-CN" sz="2400" b="1" dirty="0"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4799" y="4028281"/>
            <a:ext cx="5813426" cy="435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095375">
              <a:buClr>
                <a:srgbClr val="0033CC"/>
              </a:buClr>
              <a:buSzPts val="1600"/>
            </a:pPr>
            <a:endParaRPr lang="en-US" altLang="zh-CN" sz="2000" b="1" dirty="0">
              <a:solidFill>
                <a:srgbClr val="0033CC"/>
              </a:solidFill>
              <a:latin typeface="+mn-ea"/>
            </a:endParaRPr>
          </a:p>
          <a:p>
            <a:pPr algn="l" defTabSz="1095375">
              <a:lnSpc>
                <a:spcPts val="23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en-US" altLang="zh-CN" sz="2200" dirty="0">
                <a:solidFill>
                  <a:srgbClr val="FF0000"/>
                </a:solidFill>
              </a:rPr>
              <a:t> </a:t>
            </a: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干式和湿式飞轮壳</a:t>
            </a:r>
            <a:endParaRPr lang="en-US" altLang="zh-CN" sz="2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ts val="23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Dry and wet flywheel housing</a:t>
            </a:r>
            <a:endParaRPr lang="zh-CN" altLang="en-US" sz="2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ts val="23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蓄电池</a:t>
            </a: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150~225Ah</a:t>
            </a: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（最大</a:t>
            </a: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CCA=1400A</a:t>
            </a: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ts val="23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The battery </a:t>
            </a: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150~225Ah</a:t>
            </a: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the max CCA was1400A</a:t>
            </a: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2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75">
              <a:lnSpc>
                <a:spcPts val="23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zh-CN" altLang="en-US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齿轮距齿圈</a:t>
            </a: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1-6mm</a:t>
            </a:r>
          </a:p>
          <a:p>
            <a:pPr algn="l" defTabSz="1095375">
              <a:lnSpc>
                <a:spcPts val="23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</a:pPr>
            <a:r>
              <a:rPr lang="en-US" altLang="zh-CN" sz="22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The distance between gear and gear ring : 1-6mm</a:t>
            </a:r>
          </a:p>
          <a:p>
            <a:pPr algn="l" defTabSz="1095375">
              <a:buClr>
                <a:srgbClr val="0033CC"/>
              </a:buClr>
              <a:buSzPts val="1600"/>
              <a:buFont typeface="Verdana" pitchFamily="34" charset="0"/>
              <a:buChar char="•"/>
            </a:pPr>
            <a:endParaRPr lang="zh-CN" altLang="en-US" dirty="0"/>
          </a:p>
        </p:txBody>
      </p:sp>
    </p:spTree>
  </p:cSld>
  <p:clrMapOvr>
    <a:masterClrMapping/>
  </p:clrMapOvr>
  <p:transition advClick="0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灯片编号占位符 5"/>
          <p:cNvSpPr txBox="1">
            <a:spLocks noGrp="1"/>
          </p:cNvSpPr>
          <p:nvPr/>
        </p:nvSpPr>
        <p:spPr bwMode="auto">
          <a:xfrm>
            <a:off x="82551" y="7585075"/>
            <a:ext cx="822325" cy="547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54802" rIns="0" bIns="54802" anchor="b"/>
          <a:lstStyle/>
          <a:p>
            <a:pPr defTabSz="1095327">
              <a:defRPr/>
            </a:pPr>
            <a:fld id="{D7B2F037-D5AD-4DBA-BAA5-A45A8FE2BD15}" type="slidenum">
              <a:rPr lang="en-US" altLang="zh-CN" sz="1700">
                <a:solidFill>
                  <a:srgbClr val="000000"/>
                </a:solidFill>
                <a:latin typeface="+mn-lt"/>
                <a:ea typeface="+mn-ea"/>
              </a:rPr>
              <a:pPr defTabSz="1095327">
                <a:defRPr/>
              </a:pPr>
              <a:t>6</a:t>
            </a:fld>
            <a:endParaRPr lang="en-US" altLang="zh-CN" sz="17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52400" y="228599"/>
            <a:ext cx="9852025" cy="90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04" tIns="54802" rIns="109604" bIns="54802" numCol="1" anchor="ctr" anchorCtr="0" compatLnSpc="1">
            <a:prstTxWarp prst="textNoShape">
              <a:avLst/>
            </a:prstTxWarp>
          </a:bodyPr>
          <a:lstStyle/>
          <a:p>
            <a:pPr algn="l" defTabSz="1095327">
              <a:lnSpc>
                <a:spcPts val="2000"/>
              </a:lnSpc>
              <a:spcBef>
                <a:spcPct val="50000"/>
              </a:spcBef>
              <a:buClr>
                <a:srgbClr val="0033CC"/>
              </a:buClr>
              <a:buSzPts val="1600"/>
              <a:defRPr/>
            </a:pPr>
            <a:r>
              <a:rPr lang="en-US" altLang="zh-CN" sz="2400" b="1" dirty="0"/>
              <a:t>GM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技术特点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------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单向器只旋转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algn="l" defTabSz="1095327">
              <a:lnSpc>
                <a:spcPts val="2000"/>
              </a:lnSpc>
              <a:spcBef>
                <a:spcPct val="50000"/>
              </a:spcBef>
              <a:buClr>
                <a:srgbClr val="0033CC"/>
              </a:buClr>
              <a:buSzPts val="1600"/>
              <a:defRPr/>
            </a:pPr>
            <a:r>
              <a:rPr lang="en-US" altLang="zh-CN" sz="2400" b="1" dirty="0"/>
              <a:t>GM 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technical character --- Drive Assembly rotated onl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 </a:t>
            </a:r>
            <a:endParaRPr lang="en-US" altLang="zh-CN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图片 9" descr="捕获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003"/>
            <a:ext cx="4587862" cy="2371478"/>
          </a:xfrm>
          <a:prstGeom prst="rect">
            <a:avLst/>
          </a:prstGeom>
        </p:spPr>
      </p:pic>
      <p:pic>
        <p:nvPicPr>
          <p:cNvPr id="12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225" y="1132681"/>
            <a:ext cx="6135622" cy="401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222625" y="1185740"/>
            <a:ext cx="4572000" cy="45858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defTabSz="1095327"/>
            <a:r>
              <a:rPr lang="en-US" altLang="zh-CN" sz="17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F=F1+F2=F1*(1+a/b</a:t>
            </a:r>
            <a:r>
              <a:rPr lang="en-US" altLang="zh-CN" sz="17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87690" y="5290221"/>
            <a:ext cx="9692935" cy="151425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 defTabSz="1095327"/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此设计零件少</a:t>
            </a:r>
            <a:r>
              <a:rPr lang="en-US" altLang="zh-CN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轴受力小</a:t>
            </a:r>
            <a:r>
              <a:rPr lang="en-US" altLang="zh-CN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能降低整机重量和制造成本</a:t>
            </a:r>
            <a:r>
              <a:rPr lang="en-US" altLang="zh-CN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algn="l" defTabSz="1095327"/>
            <a:r>
              <a:rPr lang="en-US" altLang="zh-CN" sz="2200" b="1" dirty="0">
                <a:solidFill>
                  <a:srgbClr val="0000CC"/>
                </a:solidFill>
              </a:rPr>
              <a:t>For t</a:t>
            </a:r>
            <a:r>
              <a:rPr lang="en-US" altLang="en-US" sz="2200" b="1" dirty="0">
                <a:solidFill>
                  <a:srgbClr val="0000CC"/>
                </a:solidFill>
              </a:rPr>
              <a:t>his design the axial force is small</a:t>
            </a:r>
            <a:r>
              <a:rPr lang="en-US" altLang="zh-CN" sz="2200" b="1" dirty="0">
                <a:solidFill>
                  <a:srgbClr val="0000CC"/>
                </a:solidFill>
              </a:rPr>
              <a:t>er and the </a:t>
            </a:r>
            <a:r>
              <a:rPr lang="en-US" altLang="en-US" sz="2200" b="1" dirty="0">
                <a:solidFill>
                  <a:srgbClr val="0000CC"/>
                </a:solidFill>
              </a:rPr>
              <a:t>part is small</a:t>
            </a:r>
            <a:r>
              <a:rPr lang="en-US" altLang="zh-CN" sz="2200" b="1" dirty="0">
                <a:solidFill>
                  <a:srgbClr val="0000CC"/>
                </a:solidFill>
              </a:rPr>
              <a:t>er</a:t>
            </a:r>
            <a:r>
              <a:rPr lang="en-US" altLang="en-US" sz="2200" b="1" dirty="0">
                <a:solidFill>
                  <a:srgbClr val="0000CC"/>
                </a:solidFill>
              </a:rPr>
              <a:t> which can reduce the weight of the whole machine and manufacturing cost </a:t>
            </a:r>
            <a:endParaRPr lang="en-US" altLang="zh-CN" sz="2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灯片编号占位符 5"/>
          <p:cNvSpPr txBox="1">
            <a:spLocks noGrp="1"/>
          </p:cNvSpPr>
          <p:nvPr/>
        </p:nvSpPr>
        <p:spPr bwMode="auto">
          <a:xfrm>
            <a:off x="82551" y="7585075"/>
            <a:ext cx="822325" cy="547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54802" rIns="0" bIns="54802" anchor="b"/>
          <a:lstStyle/>
          <a:p>
            <a:pPr defTabSz="1095327">
              <a:defRPr/>
            </a:pPr>
            <a:fld id="{D7B2F037-D5AD-4DBA-BAA5-A45A8FE2BD15}" type="slidenum">
              <a:rPr lang="en-US" altLang="zh-CN" sz="1700">
                <a:solidFill>
                  <a:srgbClr val="000000"/>
                </a:solidFill>
                <a:latin typeface="+mn-lt"/>
                <a:ea typeface="+mn-ea"/>
              </a:rPr>
              <a:pPr defTabSz="1095327">
                <a:defRPr/>
              </a:pPr>
              <a:t>7</a:t>
            </a:fld>
            <a:endParaRPr lang="en-US" altLang="zh-CN" sz="17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350837" y="38153"/>
            <a:ext cx="10872788" cy="109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04" tIns="54802" rIns="109604" bIns="54802" numCol="1" anchor="ctr" anchorCtr="0" compatLnSpc="1">
            <a:prstTxWarp prst="textNoShape">
              <a:avLst/>
            </a:prstTxWarp>
          </a:bodyPr>
          <a:lstStyle/>
          <a:p>
            <a:pPr algn="l" defTabSz="1095327">
              <a:lnSpc>
                <a:spcPts val="2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  <a:defRPr/>
            </a:pPr>
            <a:br>
              <a:rPr lang="en-US" altLang="zh-CN" sz="3200" dirty="0">
                <a:solidFill>
                  <a:srgbClr val="FF0000"/>
                </a:solidFill>
              </a:rPr>
            </a:br>
            <a:r>
              <a:rPr lang="en-US" altLang="zh-CN" sz="2400" b="1" dirty="0"/>
              <a:t>GM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技术特点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------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高密封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全密封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algn="l" defTabSz="1095327">
              <a:lnSpc>
                <a:spcPts val="2000"/>
              </a:lnSpc>
              <a:spcBef>
                <a:spcPct val="50000"/>
              </a:spcBef>
              <a:buClr>
                <a:srgbClr val="0033CC"/>
              </a:buClr>
              <a:buSzPts val="1600"/>
              <a:defRPr/>
            </a:pPr>
            <a:r>
              <a:rPr lang="en-US" altLang="zh-CN" sz="2400" b="1" dirty="0"/>
              <a:t>GM 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technical character ---</a:t>
            </a:r>
            <a:r>
              <a:rPr lang="en-US" altLang="zh-CN" sz="2400" b="1" dirty="0"/>
              <a:t> </a:t>
            </a:r>
            <a:r>
              <a:rPr lang="en-US" sz="2400" b="1" dirty="0"/>
              <a:t>High - sealing / </a:t>
            </a:r>
            <a:r>
              <a:rPr lang="en-US" altLang="zh-CN" sz="2400" b="1" dirty="0"/>
              <a:t>F</a:t>
            </a:r>
            <a:r>
              <a:rPr lang="en-US" sz="2400" b="1" dirty="0"/>
              <a:t>ull - sealin</a:t>
            </a:r>
            <a:r>
              <a:rPr lang="en-US" sz="2400" dirty="0"/>
              <a:t>g</a:t>
            </a:r>
            <a:endParaRPr lang="en-US" altLang="zh-CN" sz="2400" dirty="0"/>
          </a:p>
        </p:txBody>
      </p:sp>
      <p:pic>
        <p:nvPicPr>
          <p:cNvPr id="9" name="图片 8" descr="捕获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25" y="2428081"/>
            <a:ext cx="4320789" cy="2842269"/>
          </a:xfrm>
          <a:prstGeom prst="rect">
            <a:avLst/>
          </a:prstGeom>
        </p:spPr>
      </p:pic>
      <p:pic>
        <p:nvPicPr>
          <p:cNvPr id="14" name="图片 13" descr="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26" y="1641793"/>
            <a:ext cx="2194686" cy="2223491"/>
          </a:xfrm>
          <a:prstGeom prst="rect">
            <a:avLst/>
          </a:prstGeom>
        </p:spPr>
      </p:pic>
      <p:pic>
        <p:nvPicPr>
          <p:cNvPr id="15" name="图片 14" descr="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873" y="2006635"/>
            <a:ext cx="2011796" cy="204470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88858" y="1094528"/>
            <a:ext cx="1819662" cy="123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接连接符 17"/>
          <p:cNvCxnSpPr/>
          <p:nvPr/>
        </p:nvCxnSpPr>
        <p:spPr bwMode="auto">
          <a:xfrm rot="10800000">
            <a:off x="2582376" y="3009953"/>
            <a:ext cx="1920351" cy="5472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 rot="10800000" flipV="1">
            <a:off x="6331632" y="3009953"/>
            <a:ext cx="2560467" cy="5472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 bwMode="auto">
          <a:xfrm rot="5400000">
            <a:off x="5830677" y="2142278"/>
            <a:ext cx="1550582" cy="9144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0825" y="5175512"/>
            <a:ext cx="6804026" cy="113876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 defTabSz="1095327">
              <a:lnSpc>
                <a:spcPct val="10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四大漏水点设计</a:t>
            </a:r>
            <a:r>
              <a:rPr lang="en-US" altLang="zh-CN" sz="24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提高密封可靠性</a:t>
            </a:r>
            <a:endParaRPr lang="en-US" altLang="zh-CN" sz="24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27">
              <a:lnSpc>
                <a:spcPct val="100000"/>
              </a:lnSpc>
            </a:pPr>
            <a:r>
              <a:rPr lang="en-US" sz="2200" b="1" dirty="0">
                <a:solidFill>
                  <a:srgbClr val="0000CC"/>
                </a:solidFill>
              </a:rPr>
              <a:t>Four leakage point design :improve the reliability of  sealing</a:t>
            </a:r>
            <a:endParaRPr lang="en-US" altLang="zh-CN" sz="2200" b="1" dirty="0">
              <a:solidFill>
                <a:srgbClr val="0000CC"/>
              </a:solidFill>
            </a:endParaRPr>
          </a:p>
        </p:txBody>
      </p:sp>
      <p:pic>
        <p:nvPicPr>
          <p:cNvPr id="24" name="图片 23" descr="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6425" y="5399881"/>
            <a:ext cx="1795232" cy="1222639"/>
          </a:xfrm>
          <a:prstGeom prst="rect">
            <a:avLst/>
          </a:prstGeom>
        </p:spPr>
      </p:pic>
      <p:pic>
        <p:nvPicPr>
          <p:cNvPr id="25" name="图片 24" descr="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0537" y="4104481"/>
            <a:ext cx="2152869" cy="1368161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 bwMode="auto">
          <a:xfrm rot="5400000" flipH="1" flipV="1">
            <a:off x="7884887" y="5474741"/>
            <a:ext cx="825481" cy="91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 bwMode="auto">
          <a:xfrm rot="10800000">
            <a:off x="5234288" y="4195692"/>
            <a:ext cx="2926249" cy="10945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0825" y="6623312"/>
            <a:ext cx="9242425" cy="113876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 defTabSz="1095327">
              <a:lnSpc>
                <a:spcPct val="10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驱动端盖和电刷端盖取消排水槽</a:t>
            </a:r>
            <a:r>
              <a:rPr lang="en-US" altLang="zh-CN" sz="24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整机密封测试</a:t>
            </a:r>
            <a:r>
              <a:rPr lang="en-US" altLang="zh-CN" sz="24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sz="24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全密封</a:t>
            </a:r>
            <a:endParaRPr lang="en-US" altLang="zh-CN" sz="24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27">
              <a:lnSpc>
                <a:spcPct val="100000"/>
              </a:lnSpc>
            </a:pPr>
            <a:r>
              <a:rPr lang="en-US" sz="2200" b="1" dirty="0">
                <a:solidFill>
                  <a:schemeClr val="tx1"/>
                </a:solidFill>
              </a:rPr>
              <a:t>The  full seal: cancel the drain slot  in </a:t>
            </a:r>
            <a:r>
              <a:rPr lang="en-US" altLang="zh-CN" sz="2200" b="1" dirty="0">
                <a:solidFill>
                  <a:schemeClr val="tx1"/>
                </a:solidFill>
              </a:rPr>
              <a:t>nose housing </a:t>
            </a:r>
            <a:r>
              <a:rPr lang="en-US" sz="2200" b="1" dirty="0">
                <a:solidFill>
                  <a:schemeClr val="tx1"/>
                </a:solidFill>
              </a:rPr>
              <a:t>and brush end cover </a:t>
            </a:r>
            <a:r>
              <a:rPr lang="en-US" altLang="zh-CN" sz="2200" b="1" dirty="0">
                <a:solidFill>
                  <a:schemeClr val="tx1"/>
                </a:solidFill>
              </a:rPr>
              <a:t>meanwhile coordinate with </a:t>
            </a:r>
            <a:r>
              <a:rPr lang="en-US" sz="2200" b="1" dirty="0">
                <a:solidFill>
                  <a:schemeClr val="tx1"/>
                </a:solidFill>
              </a:rPr>
              <a:t>the whole machine seal test</a:t>
            </a:r>
            <a:endParaRPr lang="en-US" altLang="zh-CN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捕获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47" y="2645110"/>
            <a:ext cx="4595125" cy="3022730"/>
          </a:xfrm>
          <a:prstGeom prst="rect">
            <a:avLst/>
          </a:prstGeom>
        </p:spPr>
      </p:pic>
      <p:pic>
        <p:nvPicPr>
          <p:cNvPr id="26" name="图片 25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201" y="1276950"/>
            <a:ext cx="2377577" cy="2456407"/>
          </a:xfrm>
          <a:prstGeom prst="rect">
            <a:avLst/>
          </a:prstGeom>
        </p:spPr>
      </p:pic>
      <p:sp>
        <p:nvSpPr>
          <p:cNvPr id="63" name="灯片编号占位符 5"/>
          <p:cNvSpPr txBox="1">
            <a:spLocks noGrp="1"/>
          </p:cNvSpPr>
          <p:nvPr/>
        </p:nvSpPr>
        <p:spPr bwMode="auto">
          <a:xfrm>
            <a:off x="82551" y="7585075"/>
            <a:ext cx="822325" cy="547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54802" rIns="0" bIns="54802" anchor="b"/>
          <a:lstStyle/>
          <a:p>
            <a:pPr defTabSz="1095327">
              <a:defRPr/>
            </a:pPr>
            <a:fld id="{D7B2F037-D5AD-4DBA-BAA5-A45A8FE2BD15}" type="slidenum">
              <a:rPr lang="en-US" altLang="zh-CN" sz="1700">
                <a:solidFill>
                  <a:srgbClr val="000000"/>
                </a:solidFill>
                <a:latin typeface="+mn-lt"/>
                <a:ea typeface="+mn-ea"/>
              </a:rPr>
              <a:pPr defTabSz="1095327">
                <a:defRPr/>
              </a:pPr>
              <a:t>8</a:t>
            </a:fld>
            <a:endParaRPr lang="en-US" altLang="zh-CN" sz="17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350837" y="22649"/>
            <a:ext cx="10872788" cy="111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604" tIns="54802" rIns="109604" bIns="54802" numCol="1" anchor="ctr" anchorCtr="0" compatLnSpc="1">
            <a:prstTxWarp prst="textNoShape">
              <a:avLst/>
            </a:prstTxWarp>
          </a:bodyPr>
          <a:lstStyle/>
          <a:p>
            <a:pPr algn="l" defTabSz="1095327">
              <a:lnSpc>
                <a:spcPts val="2000"/>
              </a:lnSpc>
              <a:spcBef>
                <a:spcPct val="50000"/>
              </a:spcBef>
              <a:buClr>
                <a:srgbClr val="0033CC"/>
              </a:buClr>
              <a:buSzPts val="1600"/>
              <a:buFont typeface="Verdana" pitchFamily="34" charset="0"/>
              <a:buChar char="•"/>
              <a:defRPr/>
            </a:pPr>
            <a:br>
              <a:rPr lang="en-US" altLang="zh-CN" sz="3200" dirty="0">
                <a:solidFill>
                  <a:srgbClr val="FF0000"/>
                </a:solidFill>
              </a:rPr>
            </a:br>
            <a:r>
              <a:rPr lang="en-US" altLang="zh-CN" sz="2400" b="1" dirty="0"/>
              <a:t>GM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技术特点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------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多槽排水 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 algn="l" defTabSz="1095327">
              <a:lnSpc>
                <a:spcPts val="2000"/>
              </a:lnSpc>
              <a:spcBef>
                <a:spcPct val="50000"/>
              </a:spcBef>
              <a:buClr>
                <a:srgbClr val="0033CC"/>
              </a:buClr>
              <a:buSzPts val="1600"/>
              <a:defRPr/>
            </a:pPr>
            <a:r>
              <a:rPr lang="en-US" altLang="zh-CN" sz="2400" b="1" dirty="0"/>
              <a:t>GM 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technical character ------Multiple-grooved drainage</a:t>
            </a:r>
            <a:endParaRPr lang="en-US" altLang="zh-CN" sz="24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9" name="直接连接符 18"/>
          <p:cNvCxnSpPr/>
          <p:nvPr/>
        </p:nvCxnSpPr>
        <p:spPr bwMode="auto">
          <a:xfrm rot="10800000" flipV="1">
            <a:off x="7063194" y="3557217"/>
            <a:ext cx="1646015" cy="145937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09599" y="5563853"/>
            <a:ext cx="10607651" cy="11920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 defTabSz="1095327">
              <a:lnSpc>
                <a:spcPct val="100000"/>
              </a:lnSpc>
            </a:pP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排水范围</a:t>
            </a:r>
            <a:r>
              <a:rPr lang="en-US" altLang="zh-CN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覆盖最低点在电磁开关正下方</a:t>
            </a:r>
            <a:r>
              <a:rPr lang="en-US" altLang="zh-CN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+/-70°</a:t>
            </a: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范围</a:t>
            </a:r>
            <a:endParaRPr lang="en-US" altLang="zh-CN" sz="2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27">
              <a:lnSpc>
                <a:spcPct val="100000"/>
              </a:lnSpc>
            </a:pPr>
            <a:r>
              <a:rPr lang="en-US" altLang="en-US" sz="2200" b="1" dirty="0">
                <a:solidFill>
                  <a:srgbClr val="0000CC"/>
                </a:solidFill>
              </a:rPr>
              <a:t>Drainage range: the covered lowest point was +/-70 </a:t>
            </a:r>
            <a:r>
              <a:rPr lang="en-US" altLang="zh-CN" sz="2200" b="1" dirty="0">
                <a:solidFill>
                  <a:srgbClr val="0000CC"/>
                </a:solidFill>
              </a:rPr>
              <a:t>degree below </a:t>
            </a:r>
            <a:r>
              <a:rPr lang="en-US" altLang="en-US" sz="2200" b="1" dirty="0">
                <a:solidFill>
                  <a:srgbClr val="0000CC"/>
                </a:solidFill>
              </a:rPr>
              <a:t>the swit</a:t>
            </a:r>
            <a:r>
              <a:rPr lang="en-US" sz="2200" b="1" dirty="0">
                <a:solidFill>
                  <a:schemeClr val="tx1"/>
                </a:solidFill>
              </a:rPr>
              <a:t>ch </a:t>
            </a:r>
          </a:p>
          <a:p>
            <a:pPr algn="l" defTabSz="1095327"/>
            <a:endParaRPr lang="en-US" altLang="zh-CN" sz="2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87689" y="6390481"/>
            <a:ext cx="10241870" cy="76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 defTabSz="1095327">
              <a:lnSpc>
                <a:spcPct val="100000"/>
              </a:lnSpc>
            </a:pP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极大减少起动机变型数量</a:t>
            </a:r>
            <a:r>
              <a:rPr lang="en-US" altLang="zh-CN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减少起动机零件号</a:t>
            </a:r>
            <a:r>
              <a:rPr lang="en-US" altLang="zh-CN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节约成本</a:t>
            </a:r>
            <a:endParaRPr lang="en-US" altLang="zh-CN" sz="2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 defTabSz="1095327">
              <a:lnSpc>
                <a:spcPct val="100000"/>
              </a:lnSpc>
            </a:pPr>
            <a:r>
              <a:rPr lang="en-US" altLang="en-US" sz="2200" b="1" dirty="0">
                <a:solidFill>
                  <a:srgbClr val="0000CC"/>
                </a:solidFill>
              </a:rPr>
              <a:t>Greatly reduce the number of variant starter ;reduce </a:t>
            </a:r>
            <a:r>
              <a:rPr lang="en-US" altLang="zh-CN" sz="2200" b="1" dirty="0">
                <a:solidFill>
                  <a:srgbClr val="0000CC"/>
                </a:solidFill>
              </a:rPr>
              <a:t>starter </a:t>
            </a:r>
            <a:r>
              <a:rPr lang="en-US" altLang="en-US" sz="2200" b="1" dirty="0">
                <a:solidFill>
                  <a:srgbClr val="0000CC"/>
                </a:solidFill>
              </a:rPr>
              <a:t>part number </a:t>
            </a:r>
            <a:r>
              <a:rPr lang="en-US" altLang="zh-CN" sz="2200" b="1" dirty="0">
                <a:solidFill>
                  <a:srgbClr val="0000CC"/>
                </a:solidFill>
              </a:rPr>
              <a:t> ;</a:t>
            </a:r>
          </a:p>
        </p:txBody>
      </p:sp>
      <p:pic>
        <p:nvPicPr>
          <p:cNvPr id="30" name="图片 29" descr="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36" y="1094528"/>
            <a:ext cx="2409262" cy="2929961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 bwMode="auto">
          <a:xfrm rot="10800000">
            <a:off x="2125150" y="3648428"/>
            <a:ext cx="2560467" cy="12769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cover dir="d"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CC"/>
      </a:dk1>
      <a:lt1>
        <a:srgbClr val="FFFFFF"/>
      </a:lt1>
      <a:dk2>
        <a:srgbClr val="6600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95375" rtl="0" eaLnBrk="1" fontAlgn="base" latinLnBrk="0" hangingPunct="1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华文新魏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95375" rtl="0" eaLnBrk="1" fontAlgn="base" latinLnBrk="0" hangingPunct="1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华文新魏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32897</TotalTime>
  <Words>858</Words>
  <Application>Microsoft Office PowerPoint</Application>
  <PresentationFormat>Произвольный</PresentationFormat>
  <Paragraphs>140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微软雅黑</vt:lpstr>
      <vt:lpstr>宋体</vt:lpstr>
      <vt:lpstr>Arial</vt:lpstr>
      <vt:lpstr>Arial Unicode MS</vt:lpstr>
      <vt:lpstr>Times New Roman</vt:lpstr>
      <vt:lpstr>Verdana</vt:lpstr>
      <vt:lpstr>Wingdings</vt:lpstr>
      <vt:lpstr>默认设计模板</vt:lpstr>
      <vt:lpstr>Презентация PowerPoint</vt:lpstr>
      <vt:lpstr>GM  起动机  GM Starter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特征对比 Fcomparison  </vt:lpstr>
      <vt:lpstr>    专利 Patents  </vt:lpstr>
      <vt:lpstr>Презентация PowerPoint</vt:lpstr>
    </vt:vector>
  </TitlesOfParts>
  <Company>北京佩特来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To the Buyer</dc:title>
  <dc:creator>张云龙</dc:creator>
  <cp:lastModifiedBy>seva.gara@yandex.ru</cp:lastModifiedBy>
  <cp:revision>2177</cp:revision>
  <dcterms:created xsi:type="dcterms:W3CDTF">2003-07-04T11:57:41Z</dcterms:created>
  <dcterms:modified xsi:type="dcterms:W3CDTF">2022-09-26T13:09:07Z</dcterms:modified>
</cp:coreProperties>
</file>